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06" r:id="rId4"/>
    <p:sldId id="258" r:id="rId5"/>
    <p:sldId id="299" r:id="rId6"/>
    <p:sldId id="259" r:id="rId7"/>
    <p:sldId id="260" r:id="rId8"/>
    <p:sldId id="298" r:id="rId9"/>
    <p:sldId id="261" r:id="rId10"/>
    <p:sldId id="305" r:id="rId11"/>
    <p:sldId id="304" r:id="rId12"/>
    <p:sldId id="267" r:id="rId13"/>
    <p:sldId id="262" r:id="rId14"/>
    <p:sldId id="268" r:id="rId15"/>
    <p:sldId id="269" r:id="rId16"/>
    <p:sldId id="270" r:id="rId17"/>
    <p:sldId id="266" r:id="rId18"/>
    <p:sldId id="300" r:id="rId19"/>
    <p:sldId id="264" r:id="rId20"/>
    <p:sldId id="271" r:id="rId21"/>
    <p:sldId id="284" r:id="rId22"/>
    <p:sldId id="285" r:id="rId23"/>
    <p:sldId id="286" r:id="rId24"/>
    <p:sldId id="287" r:id="rId25"/>
    <p:sldId id="272" r:id="rId26"/>
    <p:sldId id="273" r:id="rId27"/>
    <p:sldId id="275" r:id="rId28"/>
    <p:sldId id="288" r:id="rId29"/>
    <p:sldId id="289" r:id="rId30"/>
    <p:sldId id="265" r:id="rId31"/>
    <p:sldId id="274" r:id="rId32"/>
    <p:sldId id="301" r:id="rId33"/>
    <p:sldId id="302" r:id="rId34"/>
    <p:sldId id="278" r:id="rId35"/>
    <p:sldId id="279" r:id="rId36"/>
    <p:sldId id="281" r:id="rId37"/>
    <p:sldId id="282" r:id="rId38"/>
    <p:sldId id="276" r:id="rId39"/>
    <p:sldId id="280" r:id="rId40"/>
    <p:sldId id="303" r:id="rId41"/>
    <p:sldId id="283" r:id="rId42"/>
    <p:sldId id="290" r:id="rId43"/>
    <p:sldId id="291" r:id="rId44"/>
    <p:sldId id="292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C361"/>
    <a:srgbClr val="1ABEF0"/>
    <a:srgbClr val="2C3B61"/>
    <a:srgbClr val="94D2C9"/>
    <a:srgbClr val="0B7468"/>
    <a:srgbClr val="10AD9B"/>
    <a:srgbClr val="38333E"/>
    <a:srgbClr val="D1A33D"/>
    <a:srgbClr val="528B8B"/>
    <a:srgbClr val="C84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015"/>
    <p:restoredTop sz="73376"/>
  </p:normalViewPr>
  <p:slideViewPr>
    <p:cSldViewPr snapToGrid="0" snapToObjects="1">
      <p:cViewPr varScale="1">
        <p:scale>
          <a:sx n="54" d="100"/>
          <a:sy n="54" d="100"/>
        </p:scale>
        <p:origin x="6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differences between alleles: 1) structural/biochem, 2) signaling, 3) clinical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Observed vs. predicted </a:t>
            </a:r>
            <a:r>
              <a:rPr b="1" i="1" dirty="0"/>
              <a:t>bar</a:t>
            </a:r>
            <a:r>
              <a:rPr dirty="0"/>
              <a:t> plots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alternative versions:</a:t>
            </a:r>
          </a:p>
          <a:p>
            <a:r>
              <a:rPr lang="en-US" dirty="0"/>
              <a:t>	arranged by prediction value and colored by the real ranking</a:t>
            </a:r>
          </a:p>
          <a:p>
            <a:r>
              <a:rPr lang="en-US" dirty="0"/>
              <a:t>	arranged by prediction value and color just G12 (I think G12’s are not as highly predicted as they should be)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the contribution of each prediction value by the (log of) number of mutations in the sample.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87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4074451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83430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2572780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1348379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vs. predicted </a:t>
            </a:r>
            <a:r>
              <a:rPr b="1" i="1"/>
              <a:t>scatter</a:t>
            </a:r>
            <a:r>
              <a:t> plots</a:t>
            </a:r>
          </a:p>
          <a:p>
            <a:endParaRPr/>
          </a:p>
          <a:p>
            <a:r>
              <a:t>Conclusion: The allele is not solely determined by the active mutational process in a tumor.</a:t>
            </a:r>
          </a:p>
          <a:p>
            <a:r>
              <a:t>Segue: Therefore, the genetic interactions of the </a:t>
            </a:r>
            <a:r>
              <a:rPr i="1"/>
              <a:t>KRAS</a:t>
            </a:r>
            <a:r>
              <a:t> alleles warrant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238927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  <p:extLst>
      <p:ext uri="{BB962C8B-B14F-4D97-AF65-F5344CB8AC3E}">
        <p14:creationId xmlns:p14="http://schemas.microsoft.com/office/powerpoint/2010/main" val="2754228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64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SMAD4: required for transcriptional response to TGF</a:t>
            </a:r>
          </a:p>
          <a:p>
            <a:endParaRPr lang="en-US" dirty="0"/>
          </a:p>
          <a:p>
            <a:r>
              <a:rPr lang="en-US" dirty="0"/>
              <a:t>AMER1: “APC membrane recruitment protein 1”; regulation of </a:t>
            </a:r>
            <a:r>
              <a:rPr lang="en-US" dirty="0" err="1"/>
              <a:t>Wnt</a:t>
            </a:r>
            <a:endParaRPr lang="en-US" dirty="0"/>
          </a:p>
          <a:p>
            <a:endParaRPr lang="en-US" dirty="0"/>
          </a:p>
          <a:p>
            <a:r>
              <a:rPr lang="en-US" dirty="0"/>
              <a:t>MCC: suppresses cell proliferation and </a:t>
            </a:r>
            <a:r>
              <a:rPr lang="en-US" dirty="0" err="1"/>
              <a:t>Wnt</a:t>
            </a:r>
            <a:r>
              <a:rPr lang="en-US" dirty="0"/>
              <a:t> pathway</a:t>
            </a:r>
          </a:p>
        </p:txBody>
      </p:sp>
    </p:spTree>
    <p:extLst>
      <p:ext uri="{BB962C8B-B14F-4D97-AF65-F5344CB8AC3E}">
        <p14:creationId xmlns:p14="http://schemas.microsoft.com/office/powerpoint/2010/main" val="246434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 of differences between alleles: 1) structural/biochem, 2) signaling, 3) clinical</a:t>
            </a:r>
          </a:p>
        </p:txBody>
      </p:sp>
    </p:spTree>
    <p:extLst>
      <p:ext uri="{BB962C8B-B14F-4D97-AF65-F5344CB8AC3E}">
        <p14:creationId xmlns:p14="http://schemas.microsoft.com/office/powerpoint/2010/main" val="58919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PRDM9: histone methyltransferase; part of DSB repair</a:t>
            </a:r>
          </a:p>
          <a:p>
            <a:endParaRPr lang="en-US" dirty="0"/>
          </a:p>
          <a:p>
            <a:r>
              <a:rPr lang="en-US" dirty="0"/>
              <a:t>RIMS2: </a:t>
            </a:r>
            <a:r>
              <a:rPr lang="en-US" dirty="0" err="1"/>
              <a:t>Rab</a:t>
            </a:r>
            <a:r>
              <a:rPr lang="en-US" dirty="0"/>
              <a:t> effector involved in exocytosis</a:t>
            </a:r>
          </a:p>
          <a:p>
            <a:endParaRPr lang="en-US" dirty="0"/>
          </a:p>
          <a:p>
            <a:r>
              <a:rPr lang="en-US" dirty="0"/>
              <a:t>SLITRK2: involved in synaptogenesis</a:t>
            </a:r>
          </a:p>
        </p:txBody>
      </p:sp>
    </p:spTree>
    <p:extLst>
      <p:ext uri="{BB962C8B-B14F-4D97-AF65-F5344CB8AC3E}">
        <p14:creationId xmlns:p14="http://schemas.microsoft.com/office/powerpoint/2010/main" val="1754932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FAT4: cadherin; calcium-dependent cell adhesion; regulates cell polarity; inhibition of YAP1-mediated proliferation</a:t>
            </a:r>
          </a:p>
          <a:p>
            <a:endParaRPr lang="en-US" dirty="0"/>
          </a:p>
          <a:p>
            <a:r>
              <a:rPr lang="en-US" dirty="0"/>
              <a:t>LAMA2: component of the ECM; important for tissue organization during development</a:t>
            </a:r>
          </a:p>
          <a:p>
            <a:endParaRPr lang="en-US" dirty="0"/>
          </a:p>
          <a:p>
            <a:r>
              <a:rPr lang="en-US" dirty="0"/>
              <a:t>SPHKAP: linking  protein for c-AMP dependent kinase 1 (PKA type I); </a:t>
            </a:r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linking cAMP and sphingosine signaling 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19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  <p:extLst>
      <p:ext uri="{BB962C8B-B14F-4D97-AF65-F5344CB8AC3E}">
        <p14:creationId xmlns:p14="http://schemas.microsoft.com/office/powerpoint/2010/main" val="2997157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NMD: remove mRNA with early stop codons (nonsense mutations)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55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Fanconi anemia pathway: required for efficient DNA repair</a:t>
            </a:r>
          </a:p>
          <a:p>
            <a:endParaRPr lang="en-US" dirty="0"/>
          </a:p>
          <a:p>
            <a:r>
              <a:rPr lang="en-US" dirty="0"/>
              <a:t>Bard1 pathway: tumor suppressor; usually associated with breast cancer because it heterodimerizes with BRCA1</a:t>
            </a:r>
          </a:p>
        </p:txBody>
      </p:sp>
    </p:spTree>
    <p:extLst>
      <p:ext uri="{BB962C8B-B14F-4D97-AF65-F5344CB8AC3E}">
        <p14:creationId xmlns:p14="http://schemas.microsoft.com/office/powerpoint/2010/main" val="466838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the preparation of the data for GSEA. How did I scale the values?</a:t>
            </a:r>
          </a:p>
        </p:txBody>
      </p:sp>
    </p:spTree>
    <p:extLst>
      <p:ext uri="{BB962C8B-B14F-4D97-AF65-F5344CB8AC3E}">
        <p14:creationId xmlns:p14="http://schemas.microsoft.com/office/powerpoint/2010/main" val="3501121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IDH1:Isocitrate dehydrogenase (cytoplasmic)</a:t>
            </a:r>
          </a:p>
          <a:p>
            <a:endParaRPr lang="en-US" dirty="0"/>
          </a:p>
          <a:p>
            <a:r>
              <a:rPr lang="en-US" dirty="0"/>
              <a:t>PIP5K1A: </a:t>
            </a:r>
          </a:p>
          <a:p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WDR26:G-beta-like protein involved in cell signal transduction; negative regulator of MAPK and </a:t>
            </a:r>
            <a:r>
              <a:rPr lang="en-US" dirty="0" err="1"/>
              <a:t>Wnt</a:t>
            </a:r>
            <a:endParaRPr lang="en-US" dirty="0"/>
          </a:p>
          <a:p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KNTC1: “Kinetochore-associated protein 1”; essential </a:t>
            </a:r>
            <a:r>
              <a:rPr lang="en-US"/>
              <a:t>mitotic checkpoint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7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  <p:extLst>
      <p:ext uri="{BB962C8B-B14F-4D97-AF65-F5344CB8AC3E}">
        <p14:creationId xmlns:p14="http://schemas.microsoft.com/office/powerpoint/2010/main" val="158328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have the networks I want to use selected, but I need to re-run the script to fix some styling issues.)</a:t>
            </a:r>
          </a:p>
          <a:p>
            <a:endParaRPr lang="en-US" dirty="0"/>
          </a:p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232065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Barplot of allele frequencies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have the networks I want to use selected, but I need to re-run the script to fix some styling issues.)</a:t>
            </a:r>
          </a:p>
          <a:p>
            <a:endParaRPr lang="en-US" dirty="0"/>
          </a:p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172562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have the networks I want to use selected, but I need to re-run the script to fix some styling issues.)</a:t>
            </a:r>
          </a:p>
          <a:p>
            <a:endParaRPr lang="en-US" dirty="0"/>
          </a:p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4212204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have the networks I want to use selected, but I need to re-run the script to fix some styling issues.)</a:t>
            </a:r>
          </a:p>
          <a:p>
            <a:endParaRPr lang="en-US" dirty="0"/>
          </a:p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3596857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 have the networks I want to use selected, but I need to re-run the script to fix some styling issues.)</a:t>
            </a:r>
          </a:p>
          <a:p>
            <a:endParaRPr lang="en-US" dirty="0"/>
          </a:p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2297373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modules of comutation or mutual exclusivity: Fisher’s exact test for a mutation in any one of the genes</a:t>
            </a:r>
          </a:p>
          <a:p>
            <a:r>
              <a:rPr lang="en-US" dirty="0"/>
              <a:t>For modules of dependency differences: comparison of most vulnerable values in each cell line</a:t>
            </a:r>
          </a:p>
        </p:txBody>
      </p:sp>
    </p:spTree>
    <p:extLst>
      <p:ext uri="{BB962C8B-B14F-4D97-AF65-F5344CB8AC3E}">
        <p14:creationId xmlns:p14="http://schemas.microsoft.com/office/powerpoint/2010/main" val="336763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5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  <p:extLst>
      <p:ext uri="{BB962C8B-B14F-4D97-AF65-F5344CB8AC3E}">
        <p14:creationId xmlns:p14="http://schemas.microsoft.com/office/powerpoint/2010/main" val="125540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BRIEF</a:t>
            </a:r>
            <a:r>
              <a:rPr b="0" i="1"/>
              <a:t> </a:t>
            </a:r>
            <a:r>
              <a:rPr b="0"/>
              <a:t>introduction to mutational signatures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Distribution of mutational signatures in the samples per allele</a:t>
            </a:r>
          </a:p>
        </p:txBody>
      </p:sp>
    </p:spTree>
    <p:extLst>
      <p:ext uri="{BB962C8B-B14F-4D97-AF65-F5344CB8AC3E}">
        <p14:creationId xmlns:p14="http://schemas.microsoft.com/office/powerpoint/2010/main" val="231730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Observed vs. predicted </a:t>
            </a:r>
            <a:r>
              <a:rPr b="1" i="1" dirty="0"/>
              <a:t>bar</a:t>
            </a:r>
            <a:r>
              <a:rPr dirty="0"/>
              <a:t> plots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alternative versions:</a:t>
            </a:r>
          </a:p>
          <a:p>
            <a:r>
              <a:rPr lang="en-US" dirty="0"/>
              <a:t>	arranged by prediction value and colored by the real ranking</a:t>
            </a:r>
          </a:p>
          <a:p>
            <a:r>
              <a:rPr lang="en-US" dirty="0"/>
              <a:t>	arranged by prediction value and color just G12 (I think G12’s are not as highly predicted as they should be)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the contribution of each prediction value by the (log of) number of mutations in the sample.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Observed vs. predicted </a:t>
            </a:r>
            <a:r>
              <a:rPr b="1" i="1" dirty="0"/>
              <a:t>bar</a:t>
            </a:r>
            <a:r>
              <a:rPr dirty="0"/>
              <a:t> plots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alternative versions:</a:t>
            </a:r>
          </a:p>
          <a:p>
            <a:r>
              <a:rPr lang="en-US" dirty="0"/>
              <a:t>	arranged by prediction value and colored by the real ranking</a:t>
            </a:r>
          </a:p>
          <a:p>
            <a:r>
              <a:rPr lang="en-US" dirty="0"/>
              <a:t>	arranged by prediction value and color just G12 (I think G12’s are not as highly predicted as they should be)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the contribution of each prediction value by the (log of) number of mutations in the sample.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7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5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58.svg"/><Relationship Id="rId4" Type="http://schemas.openxmlformats.org/officeDocument/2006/relationships/image" Target="../media/image70.sv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3" Type="http://schemas.openxmlformats.org/officeDocument/2006/relationships/image" Target="../media/image96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sv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svg"/><Relationship Id="rId4" Type="http://schemas.openxmlformats.org/officeDocument/2006/relationships/image" Target="../media/image97.sv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31.png"/><Relationship Id="rId7" Type="http://schemas.openxmlformats.org/officeDocument/2006/relationships/image" Target="../media/image96.png"/><Relationship Id="rId12" Type="http://schemas.openxmlformats.org/officeDocument/2006/relationships/image" Target="../media/image16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svg"/><Relationship Id="rId11" Type="http://schemas.openxmlformats.org/officeDocument/2006/relationships/image" Target="../media/image15.png"/><Relationship Id="rId5" Type="http://schemas.openxmlformats.org/officeDocument/2006/relationships/image" Target="../media/image88.png"/><Relationship Id="rId15" Type="http://schemas.openxmlformats.org/officeDocument/2006/relationships/image" Target="../media/image17.png"/><Relationship Id="rId10" Type="http://schemas.openxmlformats.org/officeDocument/2006/relationships/image" Target="../media/image113.svg"/><Relationship Id="rId4" Type="http://schemas.openxmlformats.org/officeDocument/2006/relationships/image" Target="../media/image32.svg"/><Relationship Id="rId9" Type="http://schemas.openxmlformats.org/officeDocument/2006/relationships/image" Target="../media/image112.png"/><Relationship Id="rId14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iscovering the allele-specific genetic interactions of KRA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dirty="0"/>
              <a:t>Discovering</a:t>
            </a:r>
            <a:r>
              <a:rPr lang="en-US" dirty="0"/>
              <a:t> </a:t>
            </a:r>
            <a:r>
              <a:rPr dirty="0"/>
              <a:t>allele-specific genetic interactions of </a:t>
            </a:r>
            <a:r>
              <a:rPr i="1" dirty="0"/>
              <a:t>KRAS</a:t>
            </a:r>
          </a:p>
        </p:txBody>
      </p:sp>
      <p:sp>
        <p:nvSpPr>
          <p:cNvPr id="120" name="Joshua Cook…"/>
          <p:cNvSpPr txBox="1">
            <a:spLocks noGrp="1"/>
          </p:cNvSpPr>
          <p:nvPr>
            <p:ph type="subTitle" sz="half" idx="1"/>
          </p:nvPr>
        </p:nvSpPr>
        <p:spPr>
          <a:xfrm>
            <a:off x="1778000" y="7033205"/>
            <a:ext cx="20828000" cy="5878059"/>
          </a:xfrm>
          <a:prstGeom prst="rect">
            <a:avLst/>
          </a:prstGeom>
        </p:spPr>
        <p:txBody>
          <a:bodyPr anchor="ctr"/>
          <a:lstStyle/>
          <a:p>
            <a:r>
              <a:t>Joshua Cook</a:t>
            </a:r>
          </a:p>
          <a:p>
            <a:r>
              <a:t>Giorgio Melloni</a:t>
            </a:r>
          </a:p>
          <a:p>
            <a:endParaRPr/>
          </a:p>
          <a:p>
            <a:r>
              <a:t>Haigis &amp; Park</a:t>
            </a:r>
          </a:p>
          <a:p>
            <a:endParaRPr/>
          </a:p>
          <a:p>
            <a:r>
              <a:t>2019-11-14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5BB55-27C7-564C-B072-A15851858C50}"/>
              </a:ext>
            </a:extLst>
          </p:cNvPr>
          <p:cNvSpPr txBox="1"/>
          <p:nvPr/>
        </p:nvSpPr>
        <p:spPr>
          <a:xfrm rot="16200000">
            <a:off x="-2898660" y="6862355"/>
            <a:ext cx="860282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KRAS allele frequency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68C3F0-6813-5242-A623-E77229EE6887}"/>
              </a:ext>
            </a:extLst>
          </p:cNvPr>
          <p:cNvGrpSpPr/>
          <p:nvPr/>
        </p:nvGrpSpPr>
        <p:grpSpPr>
          <a:xfrm>
            <a:off x="2109059" y="3756656"/>
            <a:ext cx="20356383" cy="6964688"/>
            <a:chOff x="2395328" y="3976379"/>
            <a:chExt cx="20356383" cy="696468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590D6BA-B125-3E4F-9283-BE3290AA6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317" t="75053" r="49239"/>
            <a:stretch/>
          </p:blipFill>
          <p:spPr>
            <a:xfrm>
              <a:off x="2395328" y="4134635"/>
              <a:ext cx="6669207" cy="680643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D2DDB6-A4DE-7445-9803-9E5A9A78B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6225" t="452" r="49331" b="74601"/>
            <a:stretch/>
          </p:blipFill>
          <p:spPr>
            <a:xfrm>
              <a:off x="9277016" y="4108259"/>
              <a:ext cx="6669207" cy="680643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82FFA6-E62B-FD42-8F58-05165C54C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5148" t="24735" r="408" b="50318"/>
            <a:stretch/>
          </p:blipFill>
          <p:spPr>
            <a:xfrm>
              <a:off x="16082504" y="3976379"/>
              <a:ext cx="6669207" cy="6806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32537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91DCEF-E23D-6A45-8B9C-7298C149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3684" y="1765171"/>
            <a:ext cx="11596630" cy="115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584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30210F-4554-434B-A1C6-CC733A25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72" y="1959429"/>
            <a:ext cx="11338560" cy="113385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EE07335-9B62-2E40-867E-9E92B0B33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28" y="1959429"/>
            <a:ext cx="11338560" cy="11338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DFA0A-4C2E-6544-A575-C71F81D4B450}"/>
              </a:ext>
            </a:extLst>
          </p:cNvPr>
          <p:cNvSpPr txBox="1"/>
          <p:nvPr/>
        </p:nvSpPr>
        <p:spPr>
          <a:xfrm>
            <a:off x="2351317" y="2658588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A5EE2-2B83-2248-9085-B5AF774DC508}"/>
              </a:ext>
            </a:extLst>
          </p:cNvPr>
          <p:cNvSpPr txBox="1"/>
          <p:nvPr/>
        </p:nvSpPr>
        <p:spPr>
          <a:xfrm>
            <a:off x="5318448" y="10425055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868337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49EAD24-7728-6748-8A80-C7517F33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72" y="1959429"/>
            <a:ext cx="11338560" cy="1133856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0DBAFA7-53E9-C34A-A181-365AABDEE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28" y="1959429"/>
            <a:ext cx="11338560" cy="113385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83A762-2267-024E-BA79-8CDD88910CB0}"/>
              </a:ext>
            </a:extLst>
          </p:cNvPr>
          <p:cNvSpPr txBox="1"/>
          <p:nvPr/>
        </p:nvSpPr>
        <p:spPr>
          <a:xfrm>
            <a:off x="2351317" y="2658588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EA325-19A1-6848-92FC-64DFCEB2017D}"/>
              </a:ext>
            </a:extLst>
          </p:cNvPr>
          <p:cNvSpPr txBox="1"/>
          <p:nvPr/>
        </p:nvSpPr>
        <p:spPr>
          <a:xfrm>
            <a:off x="5318448" y="10425055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15B146-C102-F547-AE22-2D8601EE6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99" y="1737350"/>
            <a:ext cx="5893214" cy="58932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1B5D4FD-3B6B-A74C-BBB1-A5447ED30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8785" y="1737350"/>
            <a:ext cx="5893214" cy="58932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141AA1E-6DBA-9743-AD3E-B67E686F9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785" y="7107678"/>
            <a:ext cx="5893214" cy="58932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F76EF6-E84B-C847-B028-3AE2FC30B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1999" y="7107678"/>
            <a:ext cx="5893214" cy="58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090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30210F-4554-434B-A1C6-CC733A25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72" y="1959429"/>
            <a:ext cx="11338560" cy="113385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EE07335-9B62-2E40-867E-9E92B0B33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5428" y="1959429"/>
            <a:ext cx="11338560" cy="11338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DFA0A-4C2E-6544-A575-C71F81D4B450}"/>
              </a:ext>
            </a:extLst>
          </p:cNvPr>
          <p:cNvSpPr txBox="1"/>
          <p:nvPr/>
        </p:nvSpPr>
        <p:spPr>
          <a:xfrm>
            <a:off x="2351317" y="2658588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A5EE2-2B83-2248-9085-B5AF774DC508}"/>
              </a:ext>
            </a:extLst>
          </p:cNvPr>
          <p:cNvSpPr txBox="1"/>
          <p:nvPr/>
        </p:nvSpPr>
        <p:spPr>
          <a:xfrm>
            <a:off x="5337109" y="10462377"/>
            <a:ext cx="5415491" cy="595035"/>
          </a:xfrm>
          <a:prstGeom prst="rect">
            <a:avLst/>
          </a:prstGeom>
          <a:solidFill>
            <a:srgbClr val="0B7468">
              <a:alpha val="250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sz="32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 than predicted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8225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49EAD24-7728-6748-8A80-C7517F33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72" y="1959429"/>
            <a:ext cx="11338560" cy="11338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C80FEB-9C75-1B49-A5D0-D77E0429A1A1}"/>
              </a:ext>
            </a:extLst>
          </p:cNvPr>
          <p:cNvGrpSpPr/>
          <p:nvPr/>
        </p:nvGrpSpPr>
        <p:grpSpPr>
          <a:xfrm>
            <a:off x="11865428" y="1959429"/>
            <a:ext cx="11338560" cy="11338560"/>
            <a:chOff x="11865428" y="1959429"/>
            <a:chExt cx="11338560" cy="1133856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0DBAFA7-53E9-C34A-A181-365AABDEE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865428" y="1959429"/>
              <a:ext cx="11338560" cy="113385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502C04-4D2E-A747-B152-FB692D47F029}"/>
                </a:ext>
              </a:extLst>
            </p:cNvPr>
            <p:cNvSpPr txBox="1"/>
            <p:nvPr/>
          </p:nvSpPr>
          <p:spPr>
            <a:xfrm>
              <a:off x="13771987" y="2658588"/>
              <a:ext cx="5415491" cy="595035"/>
            </a:xfrm>
            <a:prstGeom prst="rect">
              <a:avLst/>
            </a:prstGeom>
            <a:solidFill>
              <a:srgbClr val="0B7468">
                <a:alpha val="25098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Less</a:t>
              </a:r>
              <a:r>
                <a:rPr lang="en-US" sz="3200" b="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frequent than predicted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842F76-E43B-E84D-8361-FFEE8CCCE2E5}"/>
                </a:ext>
              </a:extLst>
            </p:cNvPr>
            <p:cNvSpPr txBox="1"/>
            <p:nvPr/>
          </p:nvSpPr>
          <p:spPr>
            <a:xfrm>
              <a:off x="16757779" y="10462377"/>
              <a:ext cx="5415491" cy="595035"/>
            </a:xfrm>
            <a:prstGeom prst="rect">
              <a:avLst/>
            </a:prstGeom>
            <a:solidFill>
              <a:srgbClr val="0B7468">
                <a:alpha val="25098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</a:t>
              </a:r>
              <a:r>
                <a:rPr lang="en-US" sz="3200" b="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frequent than predicted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1368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528667-61D8-6047-B4AB-D011EDFD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1999" y="1737350"/>
            <a:ext cx="5893214" cy="589321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F232F8-6603-C644-B359-38E26F9D5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8785" y="1737350"/>
            <a:ext cx="5893214" cy="58932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87E15F-0556-4346-B537-7B0F88802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785" y="7107678"/>
            <a:ext cx="5893214" cy="589321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2B0223-1F33-5848-88B6-CC4E9ACF07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1999" y="7107678"/>
            <a:ext cx="5893214" cy="58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572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762533-8C23-0548-AC11-40EE068B1FEA}"/>
              </a:ext>
            </a:extLst>
          </p:cNvPr>
          <p:cNvSpPr/>
          <p:nvPr/>
        </p:nvSpPr>
        <p:spPr>
          <a:xfrm>
            <a:off x="1652953" y="4855597"/>
            <a:ext cx="21078093" cy="4546311"/>
          </a:xfrm>
          <a:prstGeom prst="roundRect">
            <a:avLst>
              <a:gd name="adj" fmla="val 6482"/>
            </a:avLst>
          </a:prstGeom>
          <a:solidFill>
            <a:srgbClr val="94D2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Do the </a:t>
            </a:r>
            <a:r>
              <a:rPr lang="en-US" sz="8000" b="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 alleles have</a:t>
            </a:r>
          </a:p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comutation interactions?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5C0AC4F-6913-1943-8C76-760ADFB6E7FA}"/>
              </a:ext>
            </a:extLst>
          </p:cNvPr>
          <p:cNvSpPr/>
          <p:nvPr/>
        </p:nvSpPr>
        <p:spPr>
          <a:xfrm>
            <a:off x="-2" y="-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386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st shared interaction are dismutations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Most shared interaction</a:t>
            </a:r>
            <a:r>
              <a:rPr lang="en-US" dirty="0"/>
              <a:t>s</a:t>
            </a:r>
            <a:r>
              <a:rPr dirty="0"/>
              <a:t> are </a:t>
            </a:r>
            <a:r>
              <a:rPr lang="en-US" dirty="0"/>
              <a:t>reduced comutations</a:t>
            </a:r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EF2935-AF79-274A-8933-967A61D631EF}"/>
              </a:ext>
            </a:extLst>
          </p:cNvPr>
          <p:cNvGrpSpPr/>
          <p:nvPr/>
        </p:nvGrpSpPr>
        <p:grpSpPr>
          <a:xfrm>
            <a:off x="11858896" y="1783361"/>
            <a:ext cx="11521440" cy="11521440"/>
            <a:chOff x="11858896" y="1783361"/>
            <a:chExt cx="11521440" cy="1152144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EEB9A61-3F6B-D949-B16E-36BFDEDB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58896" y="1783361"/>
              <a:ext cx="11521440" cy="115214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AFBA6-3035-2848-AEE9-BF1DD914E744}"/>
                </a:ext>
              </a:extLst>
            </p:cNvPr>
            <p:cNvSpPr txBox="1"/>
            <p:nvPr/>
          </p:nvSpPr>
          <p:spPr>
            <a:xfrm>
              <a:off x="15913205" y="1783361"/>
              <a:ext cx="3412823" cy="595035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C38DEC-1EB9-D94A-9B05-F242A7A6B421}"/>
              </a:ext>
            </a:extLst>
          </p:cNvPr>
          <p:cNvGrpSpPr/>
          <p:nvPr/>
        </p:nvGrpSpPr>
        <p:grpSpPr>
          <a:xfrm>
            <a:off x="337456" y="1783361"/>
            <a:ext cx="11521440" cy="11521440"/>
            <a:chOff x="337456" y="1783361"/>
            <a:chExt cx="11521440" cy="1152144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E2BC4AE-DA72-D440-A6AB-17B44BB03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7456" y="1783361"/>
              <a:ext cx="11521440" cy="115214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83AB5-C11D-1B4E-AB8A-3AD833110125}"/>
                </a:ext>
              </a:extLst>
            </p:cNvPr>
            <p:cNvSpPr txBox="1"/>
            <p:nvPr/>
          </p:nvSpPr>
          <p:spPr>
            <a:xfrm>
              <a:off x="4391765" y="1783361"/>
              <a:ext cx="3412823" cy="595035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3DF27A-04C3-2646-8E6C-152481BE2BAA}"/>
              </a:ext>
            </a:extLst>
          </p:cNvPr>
          <p:cNvCxnSpPr/>
          <p:nvPr/>
        </p:nvCxnSpPr>
        <p:spPr>
          <a:xfrm>
            <a:off x="11858896" y="2720340"/>
            <a:ext cx="0" cy="969264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213EA2-DBC8-744E-95FE-DA67F5440A93}"/>
              </a:ext>
            </a:extLst>
          </p:cNvPr>
          <p:cNvSpPr txBox="1"/>
          <p:nvPr/>
        </p:nvSpPr>
        <p:spPr>
          <a:xfrm>
            <a:off x="48125" y="12254816"/>
            <a:ext cx="5037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ABEF0"/>
                </a:solidFill>
              </a:rPr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1ABE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ncreased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comutation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DC361"/>
                </a:solidFill>
              </a:rPr>
              <a:t>reduced</a:t>
            </a:r>
            <a:r>
              <a:rPr lang="en-US" dirty="0"/>
              <a:t> comutation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Various KRAS alleles drive cancer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8400" b="0">
                <a:latin typeface="+mn-lt"/>
                <a:ea typeface="+mn-ea"/>
                <a:cs typeface="+mn-cs"/>
                <a:sym typeface="Arial"/>
              </a:defRPr>
            </a:pPr>
            <a:r>
              <a:rPr lang="en-US" i="1" dirty="0"/>
              <a:t>KRAS</a:t>
            </a:r>
            <a:r>
              <a:rPr lang="en-US" dirty="0"/>
              <a:t> drives specific cancers</a:t>
            </a:r>
            <a:endParaRPr i="1" dirty="0"/>
          </a:p>
        </p:txBody>
      </p:sp>
      <p:sp>
        <p:nvSpPr>
          <p:cNvPr id="12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F111A-BDD4-C547-B42F-12DE379E911D}"/>
              </a:ext>
            </a:extLst>
          </p:cNvPr>
          <p:cNvSpPr txBox="1"/>
          <p:nvPr/>
        </p:nvSpPr>
        <p:spPr>
          <a:xfrm>
            <a:off x="19851147" y="12965446"/>
            <a:ext cx="45034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TCGA,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cBioPortal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F7B00-0833-784F-A60D-5C1819A28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5" b="11108"/>
          <a:stretch/>
        </p:blipFill>
        <p:spPr>
          <a:xfrm>
            <a:off x="3580061" y="1874428"/>
            <a:ext cx="17588887" cy="11590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364A6F-7175-DF4B-AEF5-6C9250CE7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93618" r="38983" b="-1169"/>
          <a:stretch/>
        </p:blipFill>
        <p:spPr>
          <a:xfrm>
            <a:off x="-53477" y="12501171"/>
            <a:ext cx="12245476" cy="9845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st shared interaction are dismutations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Most shared interaction</a:t>
            </a:r>
            <a:r>
              <a:rPr lang="en-US" dirty="0"/>
              <a:t>s</a:t>
            </a:r>
            <a:r>
              <a:rPr dirty="0"/>
              <a:t> are </a:t>
            </a:r>
            <a:r>
              <a:rPr lang="en-US" dirty="0"/>
              <a:t>reduced comutations</a:t>
            </a:r>
            <a:endParaRPr dirty="0"/>
          </a:p>
        </p:txBody>
      </p:sp>
      <p:sp>
        <p:nvSpPr>
          <p:cNvPr id="15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B6D3B-3701-774F-B05E-491EA4D61399}"/>
              </a:ext>
            </a:extLst>
          </p:cNvPr>
          <p:cNvGrpSpPr/>
          <p:nvPr/>
        </p:nvGrpSpPr>
        <p:grpSpPr>
          <a:xfrm>
            <a:off x="11858896" y="1783361"/>
            <a:ext cx="11521440" cy="11521440"/>
            <a:chOff x="11858896" y="1783361"/>
            <a:chExt cx="11521440" cy="1152144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EEB9A61-3F6B-D949-B16E-36BFDEDB0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58896" y="1783361"/>
              <a:ext cx="11521440" cy="115214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AFBA6-3035-2848-AEE9-BF1DD914E744}"/>
                </a:ext>
              </a:extLst>
            </p:cNvPr>
            <p:cNvSpPr txBox="1"/>
            <p:nvPr/>
          </p:nvSpPr>
          <p:spPr>
            <a:xfrm>
              <a:off x="15913205" y="1783361"/>
              <a:ext cx="3412823" cy="595035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A6A723-B45F-374B-B588-B73F0FF71865}"/>
              </a:ext>
            </a:extLst>
          </p:cNvPr>
          <p:cNvGrpSpPr/>
          <p:nvPr/>
        </p:nvGrpSpPr>
        <p:grpSpPr>
          <a:xfrm>
            <a:off x="337456" y="1783361"/>
            <a:ext cx="11521440" cy="11521440"/>
            <a:chOff x="337456" y="1783361"/>
            <a:chExt cx="11521440" cy="1152144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E2BC4AE-DA72-D440-A6AB-17B44BB03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7456" y="1783361"/>
              <a:ext cx="11521440" cy="115214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83AB5-C11D-1B4E-AB8A-3AD833110125}"/>
                </a:ext>
              </a:extLst>
            </p:cNvPr>
            <p:cNvSpPr txBox="1"/>
            <p:nvPr/>
          </p:nvSpPr>
          <p:spPr>
            <a:xfrm>
              <a:off x="4391765" y="1783361"/>
              <a:ext cx="3412823" cy="595035"/>
            </a:xfrm>
            <a:prstGeom prst="rect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75641-51C2-074E-9529-14F08168E43F}"/>
              </a:ext>
            </a:extLst>
          </p:cNvPr>
          <p:cNvCxnSpPr/>
          <p:nvPr/>
        </p:nvCxnSpPr>
        <p:spPr>
          <a:xfrm>
            <a:off x="11858896" y="2720340"/>
            <a:ext cx="0" cy="969264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9F792-E7BC-E941-A480-012124B632E7}"/>
              </a:ext>
            </a:extLst>
          </p:cNvPr>
          <p:cNvSpPr txBox="1"/>
          <p:nvPr/>
        </p:nvSpPr>
        <p:spPr>
          <a:xfrm>
            <a:off x="48125" y="12254816"/>
            <a:ext cx="5037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ABEF0"/>
                </a:solidFill>
              </a:rPr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1ABE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ncreased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comutation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DC361"/>
                </a:solidFill>
              </a:rPr>
              <a:t>reduced</a:t>
            </a:r>
            <a:r>
              <a:rPr lang="en-US" dirty="0"/>
              <a:t> comutation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1697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38170B2F-8E6B-D845-8272-5C40F6528883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COAD</a:t>
            </a:r>
            <a:endParaRPr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5A18294-9B2A-3648-8BCB-B8D3B8F9BEA1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B3209-534F-3948-9686-4F24D833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0" y="2977575"/>
            <a:ext cx="12188952" cy="914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88AEC4-CCBB-E944-80AF-0BBAE8618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" y="2977575"/>
            <a:ext cx="12188952" cy="914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E08B7-69A1-6D4C-A9E2-A5F37736FCB2}"/>
              </a:ext>
            </a:extLst>
          </p:cNvPr>
          <p:cNvSpPr txBox="1"/>
          <p:nvPr/>
        </p:nvSpPr>
        <p:spPr>
          <a:xfrm>
            <a:off x="3009024" y="2382540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ncreased comutation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C388E-F5E9-B845-9277-5BB33062ECCB}"/>
              </a:ext>
            </a:extLst>
          </p:cNvPr>
          <p:cNvSpPr txBox="1"/>
          <p:nvPr/>
        </p:nvSpPr>
        <p:spPr>
          <a:xfrm>
            <a:off x="15197977" y="2382999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comutation</a:t>
            </a:r>
          </a:p>
        </p:txBody>
      </p:sp>
    </p:spTree>
    <p:extLst>
      <p:ext uri="{BB962C8B-B14F-4D97-AF65-F5344CB8AC3E}">
        <p14:creationId xmlns:p14="http://schemas.microsoft.com/office/powerpoint/2010/main" val="2032017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38170B2F-8E6B-D845-8272-5C40F6528883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LUAD</a:t>
            </a:r>
            <a:endParaRPr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5A18294-9B2A-3648-8BCB-B8D3B8F9BEA1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B3209-534F-3948-9686-4F24D833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0" y="2977575"/>
            <a:ext cx="12188952" cy="914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88AEC4-CCBB-E944-80AF-0BBAE8618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" y="2977575"/>
            <a:ext cx="12188952" cy="914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E08B7-69A1-6D4C-A9E2-A5F37736FCB2}"/>
              </a:ext>
            </a:extLst>
          </p:cNvPr>
          <p:cNvSpPr txBox="1"/>
          <p:nvPr/>
        </p:nvSpPr>
        <p:spPr>
          <a:xfrm>
            <a:off x="3009024" y="2382540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ncreased comutation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C388E-F5E9-B845-9277-5BB33062ECCB}"/>
              </a:ext>
            </a:extLst>
          </p:cNvPr>
          <p:cNvSpPr txBox="1"/>
          <p:nvPr/>
        </p:nvSpPr>
        <p:spPr>
          <a:xfrm>
            <a:off x="15197977" y="2382999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comutation</a:t>
            </a:r>
          </a:p>
        </p:txBody>
      </p:sp>
    </p:spTree>
    <p:extLst>
      <p:ext uri="{BB962C8B-B14F-4D97-AF65-F5344CB8AC3E}">
        <p14:creationId xmlns:p14="http://schemas.microsoft.com/office/powerpoint/2010/main" val="14588469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38170B2F-8E6B-D845-8272-5C40F6528883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MM</a:t>
            </a:r>
            <a:endParaRPr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5A18294-9B2A-3648-8BCB-B8D3B8F9BEA1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B3209-534F-3948-9686-4F24D833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0" y="2977575"/>
            <a:ext cx="12188952" cy="914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88AEC4-CCBB-E944-80AF-0BBAE8618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" y="2977575"/>
            <a:ext cx="12188952" cy="914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E08B7-69A1-6D4C-A9E2-A5F37736FCB2}"/>
              </a:ext>
            </a:extLst>
          </p:cNvPr>
          <p:cNvSpPr txBox="1"/>
          <p:nvPr/>
        </p:nvSpPr>
        <p:spPr>
          <a:xfrm>
            <a:off x="3009024" y="2382540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ncreased comutation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C388E-F5E9-B845-9277-5BB33062ECCB}"/>
              </a:ext>
            </a:extLst>
          </p:cNvPr>
          <p:cNvSpPr txBox="1"/>
          <p:nvPr/>
        </p:nvSpPr>
        <p:spPr>
          <a:xfrm>
            <a:off x="15197977" y="2382999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comutation</a:t>
            </a:r>
          </a:p>
        </p:txBody>
      </p:sp>
    </p:spTree>
    <p:extLst>
      <p:ext uri="{BB962C8B-B14F-4D97-AF65-F5344CB8AC3E}">
        <p14:creationId xmlns:p14="http://schemas.microsoft.com/office/powerpoint/2010/main" val="34393226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38170B2F-8E6B-D845-8272-5C40F6528883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PAAD</a:t>
            </a:r>
            <a:endParaRPr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F5A18294-9B2A-3648-8BCB-B8D3B8F9BEA1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FB3209-534F-3948-9686-4F24D833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0" y="2977575"/>
            <a:ext cx="12188952" cy="914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88AEC4-CCBB-E944-80AF-0BBAE8618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7" y="2977575"/>
            <a:ext cx="12188952" cy="9141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E08B7-69A1-6D4C-A9E2-A5F37736FCB2}"/>
              </a:ext>
            </a:extLst>
          </p:cNvPr>
          <p:cNvSpPr txBox="1"/>
          <p:nvPr/>
        </p:nvSpPr>
        <p:spPr>
          <a:xfrm>
            <a:off x="3009024" y="2382540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ncreased comutation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C388E-F5E9-B845-9277-5BB33062ECCB}"/>
              </a:ext>
            </a:extLst>
          </p:cNvPr>
          <p:cNvSpPr txBox="1"/>
          <p:nvPr/>
        </p:nvSpPr>
        <p:spPr>
          <a:xfrm>
            <a:off x="15197977" y="2382999"/>
            <a:ext cx="6176998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comutation</a:t>
            </a:r>
          </a:p>
        </p:txBody>
      </p:sp>
    </p:spTree>
    <p:extLst>
      <p:ext uri="{BB962C8B-B14F-4D97-AF65-F5344CB8AC3E}">
        <p14:creationId xmlns:p14="http://schemas.microsoft.com/office/powerpoint/2010/main" val="399250596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941C9EF-112A-7748-96C0-B9E25F095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96" t="22943" r="19462" b="7436"/>
          <a:stretch/>
        </p:blipFill>
        <p:spPr>
          <a:xfrm>
            <a:off x="4130352" y="1996751"/>
            <a:ext cx="14779688" cy="10959741"/>
          </a:xfrm>
          <a:prstGeom prst="rect">
            <a:avLst/>
          </a:prstGeom>
        </p:spPr>
      </p:pic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D29CC07E-C654-1F4B-8C41-47DC9EF7F0B6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COAD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3DD57F7-992C-DC44-8F86-ED33910F8777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9D5E0-32E0-5144-A018-9E76A8538ABD}"/>
              </a:ext>
            </a:extLst>
          </p:cNvPr>
          <p:cNvSpPr txBox="1"/>
          <p:nvPr/>
        </p:nvSpPr>
        <p:spPr>
          <a:xfrm>
            <a:off x="48125" y="12254816"/>
            <a:ext cx="5037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ABEF0"/>
                </a:solidFill>
              </a:rPr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1ABE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ncreased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comutation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DC361"/>
                </a:solidFill>
              </a:rPr>
              <a:t>reduced</a:t>
            </a:r>
            <a:r>
              <a:rPr lang="en-US" dirty="0"/>
              <a:t> comutation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28768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D29CC07E-C654-1F4B-8C41-47DC9EF7F0B6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G12V comutation interactions in COAD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3DD57F7-992C-DC44-8F86-ED33910F8777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2A39D0-8BDD-8341-B914-D6AA03AF3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1792" b="17780"/>
          <a:stretch/>
        </p:blipFill>
        <p:spPr>
          <a:xfrm>
            <a:off x="-1" y="3139429"/>
            <a:ext cx="18290083" cy="77580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D7DEC1-8F68-B04E-85CF-E0DB27230122}"/>
              </a:ext>
            </a:extLst>
          </p:cNvPr>
          <p:cNvGrpSpPr/>
          <p:nvPr/>
        </p:nvGrpSpPr>
        <p:grpSpPr>
          <a:xfrm>
            <a:off x="18290083" y="4927673"/>
            <a:ext cx="6056595" cy="5243805"/>
            <a:chOff x="18199155" y="1848389"/>
            <a:chExt cx="6056595" cy="524380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941C9EF-112A-7748-96C0-B9E25F095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078" t="25788" r="29538" b="26795"/>
            <a:stretch/>
          </p:blipFill>
          <p:spPr>
            <a:xfrm>
              <a:off x="18199155" y="1848389"/>
              <a:ext cx="6056594" cy="524380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51404C-C06B-854A-B6D4-CBE54078F29B}"/>
                </a:ext>
              </a:extLst>
            </p:cNvPr>
            <p:cNvSpPr/>
            <p:nvPr/>
          </p:nvSpPr>
          <p:spPr>
            <a:xfrm>
              <a:off x="18199156" y="1848389"/>
              <a:ext cx="6056594" cy="5243805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8491A703-8B7E-4A41-98BA-C73CD653FB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81332" r="67866"/>
          <a:stretch/>
        </p:blipFill>
        <p:spPr>
          <a:xfrm>
            <a:off x="-1" y="11315221"/>
            <a:ext cx="6103621" cy="2046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DCB577-0B8C-9647-BAC4-9540D25701E6}"/>
              </a:ext>
            </a:extLst>
          </p:cNvPr>
          <p:cNvSpPr txBox="1"/>
          <p:nvPr/>
        </p:nvSpPr>
        <p:spPr>
          <a:xfrm>
            <a:off x="19309458" y="10227756"/>
            <a:ext cx="5037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ABEF0"/>
                </a:solidFill>
              </a:rPr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1ABE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ncreased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comutation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DC361"/>
                </a:solidFill>
              </a:rPr>
              <a:t>reduced</a:t>
            </a:r>
            <a:r>
              <a:rPr lang="en-US" dirty="0"/>
              <a:t> comutation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916424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D29CC07E-C654-1F4B-8C41-47DC9EF7F0B6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LUAD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3DD57F7-992C-DC44-8F86-ED33910F8777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A63C35-BC02-6343-9BA2-DA6CF7331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7171"/>
          <a:stretch/>
        </p:blipFill>
        <p:spPr>
          <a:xfrm>
            <a:off x="1465790" y="1836716"/>
            <a:ext cx="21451824" cy="510021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3F8C6E-23FC-D843-8AE8-51C26AF70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9032"/>
          <a:stretch/>
        </p:blipFill>
        <p:spPr>
          <a:xfrm>
            <a:off x="1465790" y="7455536"/>
            <a:ext cx="21451824" cy="53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4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D29CC07E-C654-1F4B-8C41-47DC9EF7F0B6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LUAD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3DD57F7-992C-DC44-8F86-ED33910F8777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91A703-8B7E-4A41-98BA-C73CD653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332" r="67866"/>
          <a:stretch/>
        </p:blipFill>
        <p:spPr>
          <a:xfrm>
            <a:off x="-1" y="11315221"/>
            <a:ext cx="6103621" cy="20465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8A3ABDE-6D86-EB44-B3C1-9B4261D38D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314"/>
          <a:stretch/>
        </p:blipFill>
        <p:spPr>
          <a:xfrm>
            <a:off x="-27049" y="3097227"/>
            <a:ext cx="24438097" cy="71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2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D29CC07E-C654-1F4B-8C41-47DC9EF7F0B6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LUAD</a:t>
            </a:r>
            <a:endParaRPr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3DD57F7-992C-DC44-8F86-ED33910F8777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491A703-8B7E-4A41-98BA-C73CD653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332" r="67866"/>
          <a:stretch/>
        </p:blipFill>
        <p:spPr>
          <a:xfrm>
            <a:off x="-1" y="11315221"/>
            <a:ext cx="6103621" cy="20465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D3C4E1-E3B6-5346-BCA6-AD3365C989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86"/>
          <a:stretch/>
        </p:blipFill>
        <p:spPr>
          <a:xfrm>
            <a:off x="40803" y="2984765"/>
            <a:ext cx="24302395" cy="70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09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Various KRAS alleles drive cancer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8400" b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Various </a:t>
            </a:r>
            <a:r>
              <a:rPr i="1" dirty="0"/>
              <a:t>KRAS</a:t>
            </a:r>
            <a:r>
              <a:rPr dirty="0"/>
              <a:t> alleles drive cancer</a:t>
            </a:r>
          </a:p>
        </p:txBody>
      </p:sp>
      <p:sp>
        <p:nvSpPr>
          <p:cNvPr id="12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D064A1-D96E-DF4B-A6A9-1C8494F2C076}"/>
              </a:ext>
            </a:extLst>
          </p:cNvPr>
          <p:cNvGrpSpPr/>
          <p:nvPr/>
        </p:nvGrpSpPr>
        <p:grpSpPr>
          <a:xfrm>
            <a:off x="4182641" y="1981327"/>
            <a:ext cx="16018716" cy="11380474"/>
            <a:chOff x="141904" y="2074632"/>
            <a:chExt cx="16018716" cy="113804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61993B-5B6A-9244-92D9-D2564558D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8"/>
            <a:stretch/>
          </p:blipFill>
          <p:spPr>
            <a:xfrm>
              <a:off x="141904" y="2077509"/>
              <a:ext cx="16018716" cy="113775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8013F0-39E4-B141-B872-1DF99CA8F800}"/>
                </a:ext>
              </a:extLst>
            </p:cNvPr>
            <p:cNvSpPr/>
            <p:nvPr/>
          </p:nvSpPr>
          <p:spPr>
            <a:xfrm>
              <a:off x="5627448" y="2074632"/>
              <a:ext cx="10533172" cy="6193671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A0EC0D-DFEB-C446-A937-FBBA0DF5381B}"/>
                </a:ext>
              </a:extLst>
            </p:cNvPr>
            <p:cNvSpPr/>
            <p:nvPr/>
          </p:nvSpPr>
          <p:spPr>
            <a:xfrm>
              <a:off x="13050417" y="4719217"/>
              <a:ext cx="3110203" cy="4277565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E5E29-4548-6E4F-8B0D-EAEF4AD37B5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5144691" y="1027012"/>
            <a:ext cx="6010027" cy="8285948"/>
            <a:chOff x="17033956" y="3228390"/>
            <a:chExt cx="7350043" cy="10133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478586-4C1E-D041-A23F-52EB1F32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3956" y="3228391"/>
              <a:ext cx="7350043" cy="101334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F3F998-3E5F-0049-8364-F689DF5D497E}"/>
                </a:ext>
              </a:extLst>
            </p:cNvPr>
            <p:cNvSpPr/>
            <p:nvPr/>
          </p:nvSpPr>
          <p:spPr>
            <a:xfrm>
              <a:off x="17033956" y="3228390"/>
              <a:ext cx="992787" cy="989046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9F111A-BDD4-C547-B42F-12DE379E911D}"/>
              </a:ext>
            </a:extLst>
          </p:cNvPr>
          <p:cNvSpPr txBox="1"/>
          <p:nvPr/>
        </p:nvSpPr>
        <p:spPr>
          <a:xfrm>
            <a:off x="19851147" y="12965446"/>
            <a:ext cx="45034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Haigis, 2017</a:t>
            </a:r>
          </a:p>
        </p:txBody>
      </p:sp>
    </p:spTree>
    <p:extLst>
      <p:ext uri="{BB962C8B-B14F-4D97-AF65-F5344CB8AC3E}">
        <p14:creationId xmlns:p14="http://schemas.microsoft.com/office/powerpoint/2010/main" val="41478389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E6446624-1AE8-604A-A7FA-70E19E61B744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PAAD</a:t>
            </a:r>
            <a:endParaRPr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893CF077-F37D-AE4E-AF80-80D086CDFA11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B4A14-DBD5-2B43-ADC8-0360406A0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03" t="23671" r="19840" b="9091"/>
          <a:stretch/>
        </p:blipFill>
        <p:spPr>
          <a:xfrm>
            <a:off x="-1" y="2124757"/>
            <a:ext cx="24384001" cy="1084963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4E9B25-21F3-E648-AF3F-6A3D418D313B}"/>
              </a:ext>
            </a:extLst>
          </p:cNvPr>
          <p:cNvSpPr/>
          <p:nvPr/>
        </p:nvSpPr>
        <p:spPr>
          <a:xfrm>
            <a:off x="13118531" y="6354169"/>
            <a:ext cx="1575664" cy="612934"/>
          </a:xfrm>
          <a:prstGeom prst="roundRect">
            <a:avLst/>
          </a:prstGeom>
          <a:solidFill>
            <a:srgbClr val="0B746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TP53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F5E22-790C-8441-B045-4307FC30CC00}"/>
              </a:ext>
            </a:extLst>
          </p:cNvPr>
          <p:cNvSpPr txBox="1"/>
          <p:nvPr/>
        </p:nvSpPr>
        <p:spPr>
          <a:xfrm>
            <a:off x="19226461" y="12147723"/>
            <a:ext cx="503721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ABEF0"/>
                </a:solidFill>
              </a:rPr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1ABEF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ncreased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comutation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1DC361"/>
                </a:solidFill>
              </a:rPr>
              <a:t>reduced</a:t>
            </a:r>
            <a:r>
              <a:rPr lang="en-US" dirty="0"/>
              <a:t> comutation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ost shared interaction are dismutations">
            <a:extLst>
              <a:ext uri="{FF2B5EF4-FFF2-40B4-BE49-F238E27FC236}">
                <a16:creationId xmlns:a16="http://schemas.microsoft.com/office/drawing/2014/main" id="{B612881F-9815-4B4A-BB9C-60E123850505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Comutation interactions in PAAD</a:t>
            </a:r>
            <a:endParaRPr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DB564766-2880-1D4E-A53C-C15003753556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D75A842-FB57-5B4C-81A7-D288838B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698110"/>
              </p:ext>
            </p:extLst>
          </p:nvPr>
        </p:nvGraphicFramePr>
        <p:xfrm>
          <a:off x="17894300" y="3668455"/>
          <a:ext cx="6306820" cy="576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140">
                  <a:extLst>
                    <a:ext uri="{9D8B030D-6E8A-4147-A177-3AD203B41FA5}">
                      <a16:colId xmlns:a16="http://schemas.microsoft.com/office/drawing/2014/main" val="2758013593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135460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Allele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Comutation rate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8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0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KRAS </a:t>
                      </a:r>
                      <a:r>
                        <a:rPr lang="en-US" sz="4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73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2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Q61H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8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G12D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7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64 %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93633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CC52411B-B231-DA4E-995A-AC037FE6B40E}"/>
              </a:ext>
            </a:extLst>
          </p:cNvPr>
          <p:cNvGrpSpPr/>
          <p:nvPr/>
        </p:nvGrpSpPr>
        <p:grpSpPr>
          <a:xfrm>
            <a:off x="182880" y="1880295"/>
            <a:ext cx="17137380" cy="3566160"/>
            <a:chOff x="182880" y="1880295"/>
            <a:chExt cx="17137380" cy="356616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FCD585B-EE4D-044C-8DDA-7965B8CE0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8568" r="21657" b="24635"/>
            <a:stretch/>
          </p:blipFill>
          <p:spPr>
            <a:xfrm>
              <a:off x="182880" y="1880295"/>
              <a:ext cx="17137380" cy="3566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1F0475-4B28-2F4A-A7B8-77231C7466C3}"/>
                </a:ext>
              </a:extLst>
            </p:cNvPr>
            <p:cNvSpPr/>
            <p:nvPr/>
          </p:nvSpPr>
          <p:spPr>
            <a:xfrm>
              <a:off x="494272" y="1880295"/>
              <a:ext cx="1124464" cy="29449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5F7E41-B54F-4848-AD87-A57928064E6C}"/>
              </a:ext>
            </a:extLst>
          </p:cNvPr>
          <p:cNvGrpSpPr/>
          <p:nvPr/>
        </p:nvGrpSpPr>
        <p:grpSpPr>
          <a:xfrm>
            <a:off x="182880" y="5758157"/>
            <a:ext cx="17137380" cy="3526806"/>
            <a:chOff x="182880" y="5758157"/>
            <a:chExt cx="17137380" cy="35268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ADDFE9-2F84-9B43-9A19-3F3F511C9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8672" r="21662" b="25163"/>
            <a:stretch/>
          </p:blipFill>
          <p:spPr>
            <a:xfrm>
              <a:off x="182880" y="5758157"/>
              <a:ext cx="17137380" cy="352680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072618-1B10-3145-9D06-76E24DCE5697}"/>
                </a:ext>
              </a:extLst>
            </p:cNvPr>
            <p:cNvSpPr/>
            <p:nvPr/>
          </p:nvSpPr>
          <p:spPr>
            <a:xfrm>
              <a:off x="531343" y="5758157"/>
              <a:ext cx="1124464" cy="29449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F8867-2290-4248-BC60-EF4FC2062D51}"/>
              </a:ext>
            </a:extLst>
          </p:cNvPr>
          <p:cNvGrpSpPr/>
          <p:nvPr/>
        </p:nvGrpSpPr>
        <p:grpSpPr>
          <a:xfrm>
            <a:off x="182880" y="9596665"/>
            <a:ext cx="17137380" cy="3632744"/>
            <a:chOff x="182880" y="9596665"/>
            <a:chExt cx="17137380" cy="363274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B142486-D900-EA40-AA51-D5B63DFA5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7824" r="21596" b="24275"/>
            <a:stretch/>
          </p:blipFill>
          <p:spPr>
            <a:xfrm>
              <a:off x="182880" y="9596665"/>
              <a:ext cx="17137380" cy="36327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C49CF7-C435-A44D-85B2-68C87B5D13B1}"/>
                </a:ext>
              </a:extLst>
            </p:cNvPr>
            <p:cNvSpPr/>
            <p:nvPr/>
          </p:nvSpPr>
          <p:spPr>
            <a:xfrm>
              <a:off x="537523" y="9596665"/>
              <a:ext cx="1124464" cy="29449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8ACA7E47-3565-D048-A7D0-EEE220794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81332" r="67866"/>
          <a:stretch/>
        </p:blipFill>
        <p:spPr>
          <a:xfrm>
            <a:off x="18224499" y="11233629"/>
            <a:ext cx="6103621" cy="2046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9EFFC-75DC-BC41-AFD7-C91E1EADDEED}"/>
              </a:ext>
            </a:extLst>
          </p:cNvPr>
          <p:cNvSpPr/>
          <p:nvPr/>
        </p:nvSpPr>
        <p:spPr>
          <a:xfrm>
            <a:off x="17674903" y="8740588"/>
            <a:ext cx="6709097" cy="115057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2E44C6-4D33-B54D-8921-5E7C4CE914E4}"/>
              </a:ext>
            </a:extLst>
          </p:cNvPr>
          <p:cNvSpPr/>
          <p:nvPr/>
        </p:nvSpPr>
        <p:spPr>
          <a:xfrm>
            <a:off x="17674902" y="8051801"/>
            <a:ext cx="6709097" cy="123316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AAF37-AC43-1C4A-8D77-F9EC68C61751}"/>
              </a:ext>
            </a:extLst>
          </p:cNvPr>
          <p:cNvSpPr/>
          <p:nvPr/>
        </p:nvSpPr>
        <p:spPr>
          <a:xfrm>
            <a:off x="17693161" y="7111793"/>
            <a:ext cx="6709097" cy="194704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16959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762533-8C23-0548-AC11-40EE068B1FEA}"/>
              </a:ext>
            </a:extLst>
          </p:cNvPr>
          <p:cNvSpPr/>
          <p:nvPr/>
        </p:nvSpPr>
        <p:spPr>
          <a:xfrm>
            <a:off x="1652953" y="4855597"/>
            <a:ext cx="21078093" cy="4546311"/>
          </a:xfrm>
          <a:prstGeom prst="roundRect">
            <a:avLst>
              <a:gd name="adj" fmla="val 6482"/>
            </a:avLst>
          </a:prstGeom>
          <a:solidFill>
            <a:srgbClr val="94D2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Are there allele-specific</a:t>
            </a:r>
          </a:p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genetic dependencies?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5C0AC4F-6913-1943-8C76-760ADFB6E7FA}"/>
              </a:ext>
            </a:extLst>
          </p:cNvPr>
          <p:cNvSpPr/>
          <p:nvPr/>
        </p:nvSpPr>
        <p:spPr>
          <a:xfrm>
            <a:off x="-2" y="-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9068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EE0F8-D6B6-5945-8002-1B92FC39A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52" y="2520650"/>
            <a:ext cx="14205693" cy="8124326"/>
          </a:xfrm>
          <a:prstGeom prst="rect">
            <a:avLst/>
          </a:prstGeom>
        </p:spPr>
      </p:pic>
      <p:sp>
        <p:nvSpPr>
          <p:cNvPr id="4" name="Most shared interaction are dismutations">
            <a:extLst>
              <a:ext uri="{FF2B5EF4-FFF2-40B4-BE49-F238E27FC236}">
                <a16:creationId xmlns:a16="http://schemas.microsoft.com/office/drawing/2014/main" id="{A43B6FDD-52B7-6A4E-B238-0B862A4046AD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sz="7200" b="1" dirty="0"/>
              <a:t>Achilles</a:t>
            </a:r>
            <a:r>
              <a:rPr lang="en-US" sz="7200" dirty="0"/>
              <a:t>: a genome-wide CRISPR-Cas9 knock-out screen</a:t>
            </a:r>
            <a:endParaRPr sz="72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ECDA70F5-EE5A-7546-BB4E-BB1A7720291F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62FD-F02C-F543-A674-34A5C0D53F3D}"/>
              </a:ext>
            </a:extLst>
          </p:cNvPr>
          <p:cNvSpPr txBox="1"/>
          <p:nvPr/>
        </p:nvSpPr>
        <p:spPr>
          <a:xfrm>
            <a:off x="19851147" y="12965446"/>
            <a:ext cx="45034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/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“CRISPR Guide,” </a:t>
            </a:r>
            <a:r>
              <a:rPr lang="en-US" sz="1800" b="0" dirty="0" err="1">
                <a:latin typeface="Arial" panose="020B0604020202020204" pitchFamily="34" charset="0"/>
                <a:cs typeface="Arial" panose="020B0604020202020204" pitchFamily="34" charset="0"/>
              </a:rPr>
              <a:t>Addgene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04EC89-A703-0241-B9C1-75163642A1D4}"/>
              </a:ext>
            </a:extLst>
          </p:cNvPr>
          <p:cNvGrpSpPr/>
          <p:nvPr/>
        </p:nvGrpSpPr>
        <p:grpSpPr>
          <a:xfrm>
            <a:off x="4394116" y="11134713"/>
            <a:ext cx="12672116" cy="1737351"/>
            <a:chOff x="4394116" y="11134713"/>
            <a:chExt cx="12672116" cy="17373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1463D0-C3C3-3349-A5B6-E9D55C47C6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7763" y="11134713"/>
              <a:ext cx="9748469" cy="1737351"/>
              <a:chOff x="232336" y="2258913"/>
              <a:chExt cx="13129882" cy="233997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8E05A5-CEE8-1A48-804F-C818FFB308A7}"/>
                  </a:ext>
                </a:extLst>
              </p:cNvPr>
              <p:cNvSpPr/>
              <p:nvPr/>
            </p:nvSpPr>
            <p:spPr>
              <a:xfrm>
                <a:off x="232336" y="2258913"/>
                <a:ext cx="13129882" cy="2339979"/>
              </a:xfrm>
              <a:prstGeom prst="rect">
                <a:avLst/>
              </a:prstGeom>
              <a:solidFill>
                <a:srgbClr val="2C3B6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7D80B61-FF5A-6A43-B3D9-B88B49DB8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2336" y="2258913"/>
                <a:ext cx="13129882" cy="233997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830DD2-6354-AE49-896A-F07B1CCCFB32}"/>
                </a:ext>
              </a:extLst>
            </p:cNvPr>
            <p:cNvSpPr txBox="1"/>
            <p:nvPr/>
          </p:nvSpPr>
          <p:spPr>
            <a:xfrm>
              <a:off x="4394116" y="11705870"/>
              <a:ext cx="2654707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source: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59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F39C4CCA-9D20-7842-9441-74F6BFD67C1F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No systemic bias of </a:t>
            </a:r>
            <a:r>
              <a:rPr lang="en-US" dirty="0" err="1"/>
              <a:t>DepMap</a:t>
            </a:r>
            <a:r>
              <a:rPr lang="en-US" dirty="0"/>
              <a:t> scores per allele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762FFF2-D5B9-5A4A-AFF6-A7C15929F3BB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71D697-B419-7847-B80C-6F74FEC03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777415"/>
            <a:ext cx="12188952" cy="48755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373C90-C321-0D49-A207-26893738D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8951" y="5130597"/>
            <a:ext cx="12192002" cy="48768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0AFDDC-329C-6A4D-ABC0-99FFD2576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8446155"/>
            <a:ext cx="12188952" cy="48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0381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9EDC8E7F-8CF5-D041-94CC-DE7C0164F2B2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i="1" dirty="0"/>
              <a:t>KRAS a</a:t>
            </a:r>
            <a:r>
              <a:rPr lang="en-US" dirty="0"/>
              <a:t>llele-specific dependencies: COAD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347469FA-5C19-3042-A68F-9E97EC361585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52C03B-3210-3B4A-ABE9-7B255E99B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970"/>
          <a:stretch/>
        </p:blipFill>
        <p:spPr>
          <a:xfrm>
            <a:off x="1170280" y="2452796"/>
            <a:ext cx="22046184" cy="10254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7B66A-AA3D-4745-B1CE-D85598577E86}"/>
              </a:ext>
            </a:extLst>
          </p:cNvPr>
          <p:cNvSpPr txBox="1"/>
          <p:nvPr/>
        </p:nvSpPr>
        <p:spPr>
          <a:xfrm>
            <a:off x="20350711" y="3819878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Less 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CE365-5235-F14C-B886-3170960DDB8E}"/>
              </a:ext>
            </a:extLst>
          </p:cNvPr>
          <p:cNvSpPr txBox="1"/>
          <p:nvPr/>
        </p:nvSpPr>
        <p:spPr>
          <a:xfrm>
            <a:off x="20350711" y="6728092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More dependent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D8DAC3-2A70-174D-ADF2-0A4DB227D22C}"/>
              </a:ext>
            </a:extLst>
          </p:cNvPr>
          <p:cNvGrpSpPr/>
          <p:nvPr/>
        </p:nvGrpSpPr>
        <p:grpSpPr>
          <a:xfrm>
            <a:off x="1122931" y="3661825"/>
            <a:ext cx="22321022" cy="7775501"/>
            <a:chOff x="1125006" y="3692403"/>
            <a:chExt cx="22321022" cy="777550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75A79B8-17DE-3A45-A33A-FAD90A803AF0}"/>
                </a:ext>
              </a:extLst>
            </p:cNvPr>
            <p:cNvSpPr/>
            <p:nvPr/>
          </p:nvSpPr>
          <p:spPr>
            <a:xfrm>
              <a:off x="1125006" y="9110779"/>
              <a:ext cx="6147664" cy="476726"/>
            </a:xfrm>
            <a:prstGeom prst="roundRect">
              <a:avLst/>
            </a:prstGeom>
            <a:solidFill>
              <a:srgbClr val="10AD9B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 panose="020B0604020202020204" pitchFamily="34" charset="0"/>
                  <a:ea typeface="Helvetica Neue Medium"/>
                  <a:cs typeface="Arial" panose="020B0604020202020204" pitchFamily="34" charset="0"/>
                  <a:sym typeface="Helvetica Neue Medium"/>
                </a:rPr>
                <a:t>Nonsense mediated decay (NMD)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E5A0ED4-23A3-834C-9E2A-0C6E8590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670527" y="3692403"/>
              <a:ext cx="7775501" cy="7775501"/>
            </a:xfrm>
            <a:prstGeom prst="rect">
              <a:avLst/>
            </a:prstGeom>
            <a:effectLst>
              <a:outerShdw blurRad="635000" dist="38100" dir="2700000" sx="102000" sy="102000" algn="tl" rotWithShape="0">
                <a:prstClr val="black">
                  <a:alpha val="50000"/>
                </a:prstClr>
              </a:outerShdw>
            </a:effec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2F2F90-1BE1-9E45-A041-8DBFD6AD320F}"/>
              </a:ext>
            </a:extLst>
          </p:cNvPr>
          <p:cNvGrpSpPr/>
          <p:nvPr/>
        </p:nvGrpSpPr>
        <p:grpSpPr>
          <a:xfrm>
            <a:off x="2488019" y="1905734"/>
            <a:ext cx="17797952" cy="6668556"/>
            <a:chOff x="2488019" y="1905734"/>
            <a:chExt cx="17797952" cy="666855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95CCA60-C708-5D40-8AE5-6C8BCAA9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0081" y="1905734"/>
              <a:ext cx="5931845" cy="5931845"/>
            </a:xfrm>
            <a:prstGeom prst="rect">
              <a:avLst/>
            </a:prstGeom>
            <a:effectLst>
              <a:outerShdw blurRad="6350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8C8C6ED-7ECF-B049-B007-90737263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54126" y="1905734"/>
              <a:ext cx="5931845" cy="5931845"/>
            </a:xfrm>
            <a:prstGeom prst="rect">
              <a:avLst/>
            </a:prstGeom>
            <a:effectLst>
              <a:outerShdw blurRad="6350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737F904-C515-9640-A5A0-C9C596DBA4D5}"/>
                </a:ext>
              </a:extLst>
            </p:cNvPr>
            <p:cNvSpPr/>
            <p:nvPr/>
          </p:nvSpPr>
          <p:spPr>
            <a:xfrm>
              <a:off x="2488019" y="8097564"/>
              <a:ext cx="4784651" cy="476726"/>
            </a:xfrm>
            <a:prstGeom prst="roundRect">
              <a:avLst/>
            </a:prstGeom>
            <a:solidFill>
              <a:srgbClr val="10AD9B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 panose="020B0604020202020204" pitchFamily="34" charset="0"/>
                  <a:ea typeface="Helvetica Neue Medium"/>
                  <a:cs typeface="Arial" panose="020B0604020202020204" pitchFamily="34" charset="0"/>
                  <a:sym typeface="Helvetica Neue Medium"/>
                </a:rPr>
                <a:t>Oxidative phosphorylation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166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681012E-A718-184B-AB89-54056461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097"/>
          <a:stretch/>
        </p:blipFill>
        <p:spPr>
          <a:xfrm>
            <a:off x="1170432" y="2466752"/>
            <a:ext cx="22046184" cy="10240759"/>
          </a:xfrm>
          <a:prstGeom prst="rect">
            <a:avLst/>
          </a:prstGeom>
        </p:spPr>
      </p:pic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9EDC8E7F-8CF5-D041-94CC-DE7C0164F2B2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i="1" dirty="0"/>
              <a:t>KRAS a</a:t>
            </a:r>
            <a:r>
              <a:rPr lang="en-US" dirty="0"/>
              <a:t>llele-specific dependencies: LUAD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347469FA-5C19-3042-A68F-9E97EC361585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7B66A-AA3D-4745-B1CE-D85598577E86}"/>
              </a:ext>
            </a:extLst>
          </p:cNvPr>
          <p:cNvSpPr txBox="1"/>
          <p:nvPr/>
        </p:nvSpPr>
        <p:spPr>
          <a:xfrm>
            <a:off x="20435766" y="4151050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Less 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CE365-5235-F14C-B886-3170960DDB8E}"/>
              </a:ext>
            </a:extLst>
          </p:cNvPr>
          <p:cNvSpPr txBox="1"/>
          <p:nvPr/>
        </p:nvSpPr>
        <p:spPr>
          <a:xfrm>
            <a:off x="20435766" y="7037361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More dependent</a:t>
            </a:r>
          </a:p>
        </p:txBody>
      </p:sp>
    </p:spTree>
    <p:extLst>
      <p:ext uri="{BB962C8B-B14F-4D97-AF65-F5344CB8AC3E}">
        <p14:creationId xmlns:p14="http://schemas.microsoft.com/office/powerpoint/2010/main" val="31475769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31C83DD-7EA8-0348-A39D-B786820A2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450"/>
          <a:stretch/>
        </p:blipFill>
        <p:spPr>
          <a:xfrm>
            <a:off x="1170432" y="2505622"/>
            <a:ext cx="22046184" cy="10201889"/>
          </a:xfrm>
          <a:prstGeom prst="rect">
            <a:avLst/>
          </a:prstGeom>
        </p:spPr>
      </p:pic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9EDC8E7F-8CF5-D041-94CC-DE7C0164F2B2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i="1" dirty="0"/>
              <a:t>KRAS a</a:t>
            </a:r>
            <a:r>
              <a:rPr lang="en-US" dirty="0"/>
              <a:t>llele-specific dependencies: PAAD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347469FA-5C19-3042-A68F-9E97EC361585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7B66A-AA3D-4745-B1CE-D85598577E86}"/>
              </a:ext>
            </a:extLst>
          </p:cNvPr>
          <p:cNvSpPr txBox="1"/>
          <p:nvPr/>
        </p:nvSpPr>
        <p:spPr>
          <a:xfrm>
            <a:off x="20350711" y="3819878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Less 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CE365-5235-F14C-B886-3170960DDB8E}"/>
              </a:ext>
            </a:extLst>
          </p:cNvPr>
          <p:cNvSpPr txBox="1"/>
          <p:nvPr/>
        </p:nvSpPr>
        <p:spPr>
          <a:xfrm>
            <a:off x="20350711" y="6728092"/>
            <a:ext cx="32322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More dependent</a:t>
            </a:r>
          </a:p>
        </p:txBody>
      </p:sp>
    </p:spTree>
    <p:extLst>
      <p:ext uri="{BB962C8B-B14F-4D97-AF65-F5344CB8AC3E}">
        <p14:creationId xmlns:p14="http://schemas.microsoft.com/office/powerpoint/2010/main" val="20629238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F39C4CCA-9D20-7842-9441-74F6BFD67C1F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Allele-specific synthetic interactions in with </a:t>
            </a:r>
            <a:r>
              <a:rPr lang="en-US" i="1" dirty="0"/>
              <a:t>KRAS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762FFF2-D5B9-5A4A-AFF6-A7C15929F3BB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06F32F-39A1-8244-82A3-53CB10740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000"/>
          <a:stretch/>
        </p:blipFill>
        <p:spPr>
          <a:xfrm>
            <a:off x="0" y="3435233"/>
            <a:ext cx="8046720" cy="931120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0CEC15-7501-6F48-A3B5-91B331882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0000"/>
          <a:stretch/>
        </p:blipFill>
        <p:spPr>
          <a:xfrm>
            <a:off x="8168640" y="3435233"/>
            <a:ext cx="8046720" cy="931120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932402-7578-E543-AA1B-807DDF337A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0000"/>
          <a:stretch/>
        </p:blipFill>
        <p:spPr>
          <a:xfrm>
            <a:off x="16337280" y="3435233"/>
            <a:ext cx="8046720" cy="9311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10200-5459-454A-85DA-B9795D450452}"/>
              </a:ext>
            </a:extLst>
          </p:cNvPr>
          <p:cNvSpPr txBox="1"/>
          <p:nvPr/>
        </p:nvSpPr>
        <p:spPr>
          <a:xfrm>
            <a:off x="0" y="2405372"/>
            <a:ext cx="8046720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A77B3-4B1E-054C-AC21-EA2C152265C6}"/>
              </a:ext>
            </a:extLst>
          </p:cNvPr>
          <p:cNvSpPr txBox="1"/>
          <p:nvPr/>
        </p:nvSpPr>
        <p:spPr>
          <a:xfrm>
            <a:off x="8168640" y="2405372"/>
            <a:ext cx="8046720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691D6-A658-D147-8D5F-486C0459B2B5}"/>
              </a:ext>
            </a:extLst>
          </p:cNvPr>
          <p:cNvSpPr txBox="1"/>
          <p:nvPr/>
        </p:nvSpPr>
        <p:spPr>
          <a:xfrm>
            <a:off x="16337280" y="2405372"/>
            <a:ext cx="8046720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4839880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F39C4CCA-9D20-7842-9441-74F6BFD67C1F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dirty="0"/>
              <a:t>Allele-specific synthetic interactions in with </a:t>
            </a:r>
            <a:r>
              <a:rPr lang="en-US" i="1" dirty="0"/>
              <a:t>KRAS</a:t>
            </a:r>
            <a:endParaRPr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762FFF2-D5B9-5A4A-AFF6-A7C15929F3BB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C06F32F-39A1-8244-82A3-53CB10740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000"/>
          <a:stretch/>
        </p:blipFill>
        <p:spPr>
          <a:xfrm>
            <a:off x="-1" y="2490653"/>
            <a:ext cx="9364881" cy="10836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10200-5459-454A-85DA-B9795D450452}"/>
              </a:ext>
            </a:extLst>
          </p:cNvPr>
          <p:cNvSpPr txBox="1"/>
          <p:nvPr/>
        </p:nvSpPr>
        <p:spPr>
          <a:xfrm>
            <a:off x="-1" y="1816484"/>
            <a:ext cx="9364880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A491FC-1AC7-CD4F-B5BA-4D2C70BE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121" y="2177434"/>
            <a:ext cx="5193792" cy="51937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E4A6BF8-B69A-AE4C-A039-965A7E2E9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25776" y="2177434"/>
            <a:ext cx="5193792" cy="519379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2BB159-C6CC-B849-986F-F7BC661FAC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6121" y="7871745"/>
            <a:ext cx="5193792" cy="5193792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54DD7BD-5032-A246-8DE9-2ABE2F04235F}"/>
              </a:ext>
            </a:extLst>
          </p:cNvPr>
          <p:cNvSpPr/>
          <p:nvPr/>
        </p:nvSpPr>
        <p:spPr>
          <a:xfrm>
            <a:off x="6916072" y="3485300"/>
            <a:ext cx="694096" cy="272415"/>
          </a:xfrm>
          <a:prstGeom prst="roundRect">
            <a:avLst/>
          </a:prstGeom>
          <a:solidFill>
            <a:srgbClr val="10AD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IDH1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259A82D-C055-F04E-A6F1-3CB547548114}"/>
              </a:ext>
            </a:extLst>
          </p:cNvPr>
          <p:cNvSpPr/>
          <p:nvPr/>
        </p:nvSpPr>
        <p:spPr>
          <a:xfrm>
            <a:off x="6916072" y="3789234"/>
            <a:ext cx="959567" cy="272415"/>
          </a:xfrm>
          <a:prstGeom prst="roundRect">
            <a:avLst/>
          </a:prstGeom>
          <a:solidFill>
            <a:srgbClr val="10AD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PIP5K1A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A6CD82-4DC6-FA47-A6D2-AF5B3F0965A5}"/>
              </a:ext>
            </a:extLst>
          </p:cNvPr>
          <p:cNvSpPr/>
          <p:nvPr/>
        </p:nvSpPr>
        <p:spPr>
          <a:xfrm>
            <a:off x="6916072" y="10128443"/>
            <a:ext cx="959567" cy="272415"/>
          </a:xfrm>
          <a:prstGeom prst="roundRect">
            <a:avLst/>
          </a:prstGeom>
          <a:solidFill>
            <a:srgbClr val="10AD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WDR26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67D6CD-DD34-0D40-A331-F3497B02C5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625776" y="7871745"/>
            <a:ext cx="5193792" cy="519379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933E06C-8E83-C744-B655-C66BFBCA6666}"/>
              </a:ext>
            </a:extLst>
          </p:cNvPr>
          <p:cNvSpPr/>
          <p:nvPr/>
        </p:nvSpPr>
        <p:spPr>
          <a:xfrm>
            <a:off x="6916072" y="12992707"/>
            <a:ext cx="959567" cy="272415"/>
          </a:xfrm>
          <a:prstGeom prst="roundRect">
            <a:avLst/>
          </a:prstGeom>
          <a:solidFill>
            <a:srgbClr val="10AD9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rPr>
              <a:t>KNTC1</a:t>
            </a:r>
          </a:p>
        </p:txBody>
      </p:sp>
    </p:spTree>
    <p:extLst>
      <p:ext uri="{BB962C8B-B14F-4D97-AF65-F5344CB8AC3E}">
        <p14:creationId xmlns:p14="http://schemas.microsoft.com/office/powerpoint/2010/main" val="746141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distribution of alleles across cancers in uneven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The distribution of alleles across cancers in uneven</a:t>
            </a:r>
          </a:p>
        </p:txBody>
      </p:sp>
      <p:sp>
        <p:nvSpPr>
          <p:cNvPr id="12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557340-4E1F-BA42-8414-92ED8A937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59" y="1737350"/>
            <a:ext cx="23230704" cy="116153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762533-8C23-0548-AC11-40EE068B1FEA}"/>
              </a:ext>
            </a:extLst>
          </p:cNvPr>
          <p:cNvSpPr/>
          <p:nvPr/>
        </p:nvSpPr>
        <p:spPr>
          <a:xfrm>
            <a:off x="1652953" y="4855597"/>
            <a:ext cx="21078093" cy="4546311"/>
          </a:xfrm>
          <a:prstGeom prst="roundRect">
            <a:avLst>
              <a:gd name="adj" fmla="val 6482"/>
            </a:avLst>
          </a:prstGeom>
          <a:solidFill>
            <a:srgbClr val="94D2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Are the comutation and dependency interactions related?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5C0AC4F-6913-1943-8C76-760ADFB6E7FA}"/>
              </a:ext>
            </a:extLst>
          </p:cNvPr>
          <p:cNvSpPr/>
          <p:nvPr/>
        </p:nvSpPr>
        <p:spPr>
          <a:xfrm>
            <a:off x="-2" y="-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1760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7B7633A8-E397-3943-A0F7-144442BD480D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sz="6600" dirty="0"/>
              <a:t>Comutation and dependency interactors: G12D in COAD</a:t>
            </a:r>
            <a:endParaRPr sz="6600"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8A5ECF-BF13-B947-B75B-46AF76890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79" b="16079"/>
          <a:stretch/>
        </p:blipFill>
        <p:spPr>
          <a:xfrm>
            <a:off x="2471426" y="1737350"/>
            <a:ext cx="19441148" cy="116244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ABA3E6D-A0C3-F044-A8D6-542B6E5DA45D}"/>
              </a:ext>
            </a:extLst>
          </p:cNvPr>
          <p:cNvGrpSpPr/>
          <p:nvPr/>
        </p:nvGrpSpPr>
        <p:grpSpPr>
          <a:xfrm>
            <a:off x="0" y="9173849"/>
            <a:ext cx="3316600" cy="2093976"/>
            <a:chOff x="21057905" y="9650214"/>
            <a:chExt cx="3316600" cy="209397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A778039-7146-1640-A6A0-C49449388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8039" t="84402" r="26419" b="2882"/>
            <a:stretch/>
          </p:blipFill>
          <p:spPr>
            <a:xfrm>
              <a:off x="21175393" y="9650214"/>
              <a:ext cx="3199112" cy="20939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0075A9-EBD2-D54B-8667-7178215638CA}"/>
                </a:ext>
              </a:extLst>
            </p:cNvPr>
            <p:cNvSpPr/>
            <p:nvPr/>
          </p:nvSpPr>
          <p:spPr>
            <a:xfrm>
              <a:off x="22037040" y="10281443"/>
              <a:ext cx="996696" cy="115770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C20430-8F80-B747-98A7-1E46AEC1F59D}"/>
                </a:ext>
              </a:extLst>
            </p:cNvPr>
            <p:cNvSpPr/>
            <p:nvPr/>
          </p:nvSpPr>
          <p:spPr>
            <a:xfrm>
              <a:off x="21371022" y="10369296"/>
              <a:ext cx="1845594" cy="2367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5B293-6F64-8F42-8935-BBDD9E46173B}"/>
                </a:ext>
              </a:extLst>
            </p:cNvPr>
            <p:cNvSpPr txBox="1"/>
            <p:nvPr/>
          </p:nvSpPr>
          <p:spPr>
            <a:xfrm>
              <a:off x="22857245" y="10189733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dependency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95861-20F4-2A4D-A90B-52A7E0DC0435}"/>
                </a:ext>
              </a:extLst>
            </p:cNvPr>
            <p:cNvSpPr txBox="1"/>
            <p:nvPr/>
          </p:nvSpPr>
          <p:spPr>
            <a:xfrm>
              <a:off x="21057905" y="10198877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comutation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EF2EB-D069-1249-BBF2-398F7B4E00D3}"/>
              </a:ext>
            </a:extLst>
          </p:cNvPr>
          <p:cNvGrpSpPr/>
          <p:nvPr/>
        </p:nvGrpSpPr>
        <p:grpSpPr>
          <a:xfrm>
            <a:off x="-1" y="11267825"/>
            <a:ext cx="6669775" cy="2093976"/>
            <a:chOff x="17704730" y="11230708"/>
            <a:chExt cx="6669775" cy="20939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2E8D17E-AFDA-7044-B88F-F16364D13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726" t="84402" r="41871" b="2882"/>
            <a:stretch/>
          </p:blipFill>
          <p:spPr>
            <a:xfrm>
              <a:off x="17704730" y="11230708"/>
              <a:ext cx="6669775" cy="20939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CC2ACB-CAF0-BB40-8EDC-76927474599D}"/>
                </a:ext>
              </a:extLst>
            </p:cNvPr>
            <p:cNvSpPr txBox="1"/>
            <p:nvPr/>
          </p:nvSpPr>
          <p:spPr>
            <a:xfrm>
              <a:off x="18119633" y="11826823"/>
              <a:ext cx="954751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increased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A6C67-C5D3-3144-859B-DB448A3DA0FC}"/>
                </a:ext>
              </a:extLst>
            </p:cNvPr>
            <p:cNvSpPr txBox="1"/>
            <p:nvPr/>
          </p:nvSpPr>
          <p:spPr>
            <a:xfrm>
              <a:off x="19101816" y="11826823"/>
              <a:ext cx="89643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reduced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7DCCBE-43D9-FE4A-BA02-7D44ED412A52}"/>
                </a:ext>
              </a:extLst>
            </p:cNvPr>
            <p:cNvSpPr/>
            <p:nvPr/>
          </p:nvSpPr>
          <p:spPr>
            <a:xfrm>
              <a:off x="20029135" y="11839060"/>
              <a:ext cx="773465" cy="106283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254C42-66BA-4543-83EA-FFB286F4A3E6}"/>
                </a:ext>
              </a:extLst>
            </p:cNvPr>
            <p:cNvSpPr txBox="1"/>
            <p:nvPr/>
          </p:nvSpPr>
          <p:spPr>
            <a:xfrm>
              <a:off x="20809457" y="11826823"/>
              <a:ext cx="177414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 depletion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BEDFBB-573B-C649-8137-5FED9BAAA0B7}"/>
                </a:ext>
              </a:extLst>
            </p:cNvPr>
            <p:cNvSpPr txBox="1"/>
            <p:nvPr/>
          </p:nvSpPr>
          <p:spPr>
            <a:xfrm>
              <a:off x="22634533" y="11826823"/>
              <a:ext cx="1531487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less depletion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8299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7B7633A8-E397-3943-A0F7-144442BD480D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sz="6600" dirty="0"/>
              <a:t>Comutation and dependency interactors: G12V in COAD</a:t>
            </a:r>
            <a:endParaRPr sz="6600"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0BA05C-E9CE-3545-B9DC-E880DCE16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714" b="16818"/>
          <a:stretch/>
        </p:blipFill>
        <p:spPr>
          <a:xfrm>
            <a:off x="2602521" y="1873356"/>
            <a:ext cx="19178955" cy="11425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74412B-D008-744F-811B-766BD42FCC5A}"/>
              </a:ext>
            </a:extLst>
          </p:cNvPr>
          <p:cNvGrpSpPr/>
          <p:nvPr/>
        </p:nvGrpSpPr>
        <p:grpSpPr>
          <a:xfrm>
            <a:off x="0" y="9173849"/>
            <a:ext cx="3316600" cy="2093976"/>
            <a:chOff x="21057905" y="9650214"/>
            <a:chExt cx="3316600" cy="209397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02D82F6-65DE-6C43-AED1-ED22AEBB8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8039" t="84402" r="26419" b="2882"/>
            <a:stretch/>
          </p:blipFill>
          <p:spPr>
            <a:xfrm>
              <a:off x="21175393" y="9650214"/>
              <a:ext cx="3199112" cy="2093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83292C-162E-5D45-BEF6-32E5EE3D0E0A}"/>
                </a:ext>
              </a:extLst>
            </p:cNvPr>
            <p:cNvSpPr/>
            <p:nvPr/>
          </p:nvSpPr>
          <p:spPr>
            <a:xfrm>
              <a:off x="22037040" y="10281443"/>
              <a:ext cx="996696" cy="115770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0CFE75-8759-5B49-957E-73B426CA1E79}"/>
                </a:ext>
              </a:extLst>
            </p:cNvPr>
            <p:cNvSpPr/>
            <p:nvPr/>
          </p:nvSpPr>
          <p:spPr>
            <a:xfrm>
              <a:off x="21371022" y="10369296"/>
              <a:ext cx="1845594" cy="2367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96E4D0-0E76-C147-8270-A62D9713264A}"/>
                </a:ext>
              </a:extLst>
            </p:cNvPr>
            <p:cNvSpPr txBox="1"/>
            <p:nvPr/>
          </p:nvSpPr>
          <p:spPr>
            <a:xfrm>
              <a:off x="22857245" y="10189733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dependency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FD061C-54B9-9842-A980-5D8938B6A060}"/>
                </a:ext>
              </a:extLst>
            </p:cNvPr>
            <p:cNvSpPr txBox="1"/>
            <p:nvPr/>
          </p:nvSpPr>
          <p:spPr>
            <a:xfrm>
              <a:off x="21057905" y="10198877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comutation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C5D773-3CD2-0B4F-902E-8B9D22169BFD}"/>
              </a:ext>
            </a:extLst>
          </p:cNvPr>
          <p:cNvGrpSpPr/>
          <p:nvPr/>
        </p:nvGrpSpPr>
        <p:grpSpPr>
          <a:xfrm>
            <a:off x="-1" y="11267825"/>
            <a:ext cx="6669775" cy="2093976"/>
            <a:chOff x="17704730" y="11230708"/>
            <a:chExt cx="6669775" cy="209397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1B0746D-CADA-744A-84B6-0B77D4C8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726" t="84402" r="41871" b="2882"/>
            <a:stretch/>
          </p:blipFill>
          <p:spPr>
            <a:xfrm>
              <a:off x="17704730" y="11230708"/>
              <a:ext cx="6669775" cy="20939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99E08F-7F02-A344-A634-F8B17F9A307A}"/>
                </a:ext>
              </a:extLst>
            </p:cNvPr>
            <p:cNvSpPr txBox="1"/>
            <p:nvPr/>
          </p:nvSpPr>
          <p:spPr>
            <a:xfrm>
              <a:off x="18119633" y="11826823"/>
              <a:ext cx="954751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increased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4BF731-2114-2F4E-80CD-7CD3CEEC7FFE}"/>
                </a:ext>
              </a:extLst>
            </p:cNvPr>
            <p:cNvSpPr txBox="1"/>
            <p:nvPr/>
          </p:nvSpPr>
          <p:spPr>
            <a:xfrm>
              <a:off x="19101816" y="11826823"/>
              <a:ext cx="89643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reduced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1C9DB5-66F5-4E4F-BB20-785A58F9E724}"/>
                </a:ext>
              </a:extLst>
            </p:cNvPr>
            <p:cNvSpPr/>
            <p:nvPr/>
          </p:nvSpPr>
          <p:spPr>
            <a:xfrm>
              <a:off x="20029135" y="11839060"/>
              <a:ext cx="773465" cy="106283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EAE9A7-2987-A648-A085-3BF866F8C3F5}"/>
                </a:ext>
              </a:extLst>
            </p:cNvPr>
            <p:cNvSpPr txBox="1"/>
            <p:nvPr/>
          </p:nvSpPr>
          <p:spPr>
            <a:xfrm>
              <a:off x="20809457" y="11826823"/>
              <a:ext cx="177414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 depletion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4C7A5B-A985-6941-80F0-50F7A0D40523}"/>
                </a:ext>
              </a:extLst>
            </p:cNvPr>
            <p:cNvSpPr txBox="1"/>
            <p:nvPr/>
          </p:nvSpPr>
          <p:spPr>
            <a:xfrm>
              <a:off x="22634533" y="11826823"/>
              <a:ext cx="1531487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less depletion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12066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7B7633A8-E397-3943-A0F7-144442BD480D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sz="6600" dirty="0"/>
              <a:t>Comutation and dependency interactors: G12V in LUAD</a:t>
            </a:r>
            <a:endParaRPr sz="6600"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A705D6-EC6E-7342-B227-369098E53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024" b="16379"/>
          <a:stretch/>
        </p:blipFill>
        <p:spPr>
          <a:xfrm>
            <a:off x="2320261" y="1737350"/>
            <a:ext cx="19743476" cy="116244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9E1737-27DD-6B49-900C-2E1F53A02AE4}"/>
              </a:ext>
            </a:extLst>
          </p:cNvPr>
          <p:cNvGrpSpPr/>
          <p:nvPr/>
        </p:nvGrpSpPr>
        <p:grpSpPr>
          <a:xfrm>
            <a:off x="21057905" y="9650214"/>
            <a:ext cx="3316600" cy="2093976"/>
            <a:chOff x="21057905" y="9650214"/>
            <a:chExt cx="3316600" cy="209397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F073297-9879-BA40-9EAC-17F1186DE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8039" t="84402" r="26419" b="2882"/>
            <a:stretch/>
          </p:blipFill>
          <p:spPr>
            <a:xfrm>
              <a:off x="21175393" y="9650214"/>
              <a:ext cx="3199112" cy="209397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4B17D3-F0F8-8140-A9F7-3D5C3A3D61C9}"/>
                </a:ext>
              </a:extLst>
            </p:cNvPr>
            <p:cNvSpPr/>
            <p:nvPr/>
          </p:nvSpPr>
          <p:spPr>
            <a:xfrm>
              <a:off x="22037040" y="10281443"/>
              <a:ext cx="996696" cy="115770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0F8AD1-B159-A24E-A08C-BE60BA70C140}"/>
                </a:ext>
              </a:extLst>
            </p:cNvPr>
            <p:cNvSpPr/>
            <p:nvPr/>
          </p:nvSpPr>
          <p:spPr>
            <a:xfrm>
              <a:off x="21371022" y="10369296"/>
              <a:ext cx="1845594" cy="2367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9FCF83-F5EA-F744-A113-7039D0EA1159}"/>
                </a:ext>
              </a:extLst>
            </p:cNvPr>
            <p:cNvSpPr txBox="1"/>
            <p:nvPr/>
          </p:nvSpPr>
          <p:spPr>
            <a:xfrm>
              <a:off x="22857245" y="10189733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dependency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D3AC60-CEBD-3642-9F41-A7C60541BD7A}"/>
                </a:ext>
              </a:extLst>
            </p:cNvPr>
            <p:cNvSpPr txBox="1"/>
            <p:nvPr/>
          </p:nvSpPr>
          <p:spPr>
            <a:xfrm>
              <a:off x="21057905" y="10198877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comutation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F3FD2B-D837-2840-BC40-F8E3A43B76F9}"/>
              </a:ext>
            </a:extLst>
          </p:cNvPr>
          <p:cNvGrpSpPr/>
          <p:nvPr/>
        </p:nvGrpSpPr>
        <p:grpSpPr>
          <a:xfrm>
            <a:off x="17704730" y="11230708"/>
            <a:ext cx="6669775" cy="2093976"/>
            <a:chOff x="17704730" y="11230708"/>
            <a:chExt cx="6669775" cy="20939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751CC3C-0122-2749-A70F-EF1579508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5726" t="84402" r="41871" b="2882"/>
            <a:stretch/>
          </p:blipFill>
          <p:spPr>
            <a:xfrm>
              <a:off x="17704730" y="11230708"/>
              <a:ext cx="6669775" cy="20939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6A588B-C2D5-904A-B809-5B768F1AD185}"/>
                </a:ext>
              </a:extLst>
            </p:cNvPr>
            <p:cNvSpPr txBox="1"/>
            <p:nvPr/>
          </p:nvSpPr>
          <p:spPr>
            <a:xfrm>
              <a:off x="18119633" y="11826823"/>
              <a:ext cx="954751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increased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D4464-1FEB-2849-8046-43B1EC4C2DF4}"/>
                </a:ext>
              </a:extLst>
            </p:cNvPr>
            <p:cNvSpPr txBox="1"/>
            <p:nvPr/>
          </p:nvSpPr>
          <p:spPr>
            <a:xfrm>
              <a:off x="19101816" y="11826823"/>
              <a:ext cx="89643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reduced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1DDC91-BF97-2443-ADC6-7ED01A267E3C}"/>
                </a:ext>
              </a:extLst>
            </p:cNvPr>
            <p:cNvSpPr/>
            <p:nvPr/>
          </p:nvSpPr>
          <p:spPr>
            <a:xfrm>
              <a:off x="20029135" y="11839060"/>
              <a:ext cx="773465" cy="106283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AA727B-CB1B-1C4C-8F4E-43A027FF4796}"/>
                </a:ext>
              </a:extLst>
            </p:cNvPr>
            <p:cNvSpPr txBox="1"/>
            <p:nvPr/>
          </p:nvSpPr>
          <p:spPr>
            <a:xfrm>
              <a:off x="20809457" y="11826823"/>
              <a:ext cx="177414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 depletion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A42D1E-0B3C-5048-8846-87D3C50DA238}"/>
                </a:ext>
              </a:extLst>
            </p:cNvPr>
            <p:cNvSpPr txBox="1"/>
            <p:nvPr/>
          </p:nvSpPr>
          <p:spPr>
            <a:xfrm>
              <a:off x="22634533" y="11826823"/>
              <a:ext cx="1531487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less depletion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39989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st shared interaction are dismutations">
            <a:extLst>
              <a:ext uri="{FF2B5EF4-FFF2-40B4-BE49-F238E27FC236}">
                <a16:creationId xmlns:a16="http://schemas.microsoft.com/office/drawing/2014/main" id="{7B7633A8-E397-3943-A0F7-144442BD480D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en-US" sz="6600" dirty="0"/>
              <a:t>Comutation and dependency interactors: G12R in PAAD</a:t>
            </a:r>
            <a:endParaRPr sz="6600" i="1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89A3F3-6C60-B044-A71B-0E2F25338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615" b="15599"/>
          <a:stretch/>
        </p:blipFill>
        <p:spPr>
          <a:xfrm>
            <a:off x="2505807" y="1737350"/>
            <a:ext cx="19372384" cy="1159031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ED1C56E-6C08-1E42-ABEE-0F7E3EFEF805}"/>
              </a:ext>
            </a:extLst>
          </p:cNvPr>
          <p:cNvGrpSpPr/>
          <p:nvPr/>
        </p:nvGrpSpPr>
        <p:grpSpPr>
          <a:xfrm>
            <a:off x="21057905" y="9650214"/>
            <a:ext cx="3316600" cy="2093976"/>
            <a:chOff x="21057905" y="9650214"/>
            <a:chExt cx="3316600" cy="209397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67F47CD-8CDB-4348-A91E-195C2C95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8039" t="84402" r="26419" b="2882"/>
            <a:stretch/>
          </p:blipFill>
          <p:spPr>
            <a:xfrm>
              <a:off x="21175393" y="9650214"/>
              <a:ext cx="3199112" cy="209397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A92007-9A3D-FD46-A9AB-03616B50C933}"/>
                </a:ext>
              </a:extLst>
            </p:cNvPr>
            <p:cNvSpPr/>
            <p:nvPr/>
          </p:nvSpPr>
          <p:spPr>
            <a:xfrm>
              <a:off x="22037040" y="10281443"/>
              <a:ext cx="996696" cy="115770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845FC-4969-5F4D-AB88-229BC2B120F9}"/>
                </a:ext>
              </a:extLst>
            </p:cNvPr>
            <p:cNvSpPr/>
            <p:nvPr/>
          </p:nvSpPr>
          <p:spPr>
            <a:xfrm>
              <a:off x="21371022" y="10369296"/>
              <a:ext cx="1845594" cy="23670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494CF3-CC6D-2A42-9133-6A43E7229C7E}"/>
                </a:ext>
              </a:extLst>
            </p:cNvPr>
            <p:cNvSpPr txBox="1"/>
            <p:nvPr/>
          </p:nvSpPr>
          <p:spPr>
            <a:xfrm>
              <a:off x="22857245" y="10189733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dependency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F1AD36-6D0B-1A4A-B009-C0EF6C5507C9}"/>
                </a:ext>
              </a:extLst>
            </p:cNvPr>
            <p:cNvSpPr txBox="1"/>
            <p:nvPr/>
          </p:nvSpPr>
          <p:spPr>
            <a:xfrm>
              <a:off x="21057905" y="10198877"/>
              <a:ext cx="1353312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comutation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1667B8-7EDB-C54A-A405-C0A4EEF10A2B}"/>
              </a:ext>
            </a:extLst>
          </p:cNvPr>
          <p:cNvGrpSpPr/>
          <p:nvPr/>
        </p:nvGrpSpPr>
        <p:grpSpPr>
          <a:xfrm>
            <a:off x="17704730" y="11230708"/>
            <a:ext cx="6669775" cy="2093976"/>
            <a:chOff x="17704730" y="11230708"/>
            <a:chExt cx="6669775" cy="209397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A0135-1CBF-E04A-A095-3FC817E52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5726" t="84402" r="41871" b="2882"/>
            <a:stretch/>
          </p:blipFill>
          <p:spPr>
            <a:xfrm>
              <a:off x="17704730" y="11230708"/>
              <a:ext cx="6669775" cy="20939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A24E27-7BFE-E641-A9E9-B431FB52E05B}"/>
                </a:ext>
              </a:extLst>
            </p:cNvPr>
            <p:cNvSpPr txBox="1"/>
            <p:nvPr/>
          </p:nvSpPr>
          <p:spPr>
            <a:xfrm>
              <a:off x="18119633" y="11826823"/>
              <a:ext cx="954751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increased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3460AD-407C-BE42-9B4E-8E9DFFC16344}"/>
                </a:ext>
              </a:extLst>
            </p:cNvPr>
            <p:cNvSpPr txBox="1"/>
            <p:nvPr/>
          </p:nvSpPr>
          <p:spPr>
            <a:xfrm>
              <a:off x="19101816" y="11826823"/>
              <a:ext cx="89643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reduced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363318-129D-3644-A614-779019E29405}"/>
                </a:ext>
              </a:extLst>
            </p:cNvPr>
            <p:cNvSpPr/>
            <p:nvPr/>
          </p:nvSpPr>
          <p:spPr>
            <a:xfrm>
              <a:off x="20029135" y="11839060"/>
              <a:ext cx="773465" cy="106283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0DCA7-D309-7349-A2EB-F0729D8500CD}"/>
                </a:ext>
              </a:extLst>
            </p:cNvPr>
            <p:cNvSpPr txBox="1"/>
            <p:nvPr/>
          </p:nvSpPr>
          <p:spPr>
            <a:xfrm>
              <a:off x="20809457" y="11826823"/>
              <a:ext cx="1774145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more depletion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FE6CB9-434B-A24D-AF0B-0A8517D0BA5B}"/>
                </a:ext>
              </a:extLst>
            </p:cNvPr>
            <p:cNvSpPr txBox="1"/>
            <p:nvPr/>
          </p:nvSpPr>
          <p:spPr>
            <a:xfrm>
              <a:off x="22634533" y="11826823"/>
              <a:ext cx="1531487" cy="31803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less depletion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48537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" name="Various KRAS alleles drive cancer">
            <a:extLst>
              <a:ext uri="{FF2B5EF4-FFF2-40B4-BE49-F238E27FC236}">
                <a16:creationId xmlns:a16="http://schemas.microsoft.com/office/drawing/2014/main" id="{68E536A8-FF81-0F41-9C04-23E64C35C848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8400" b="0">
                <a:latin typeface="+mn-lt"/>
                <a:ea typeface="+mn-ea"/>
                <a:cs typeface="+mn-cs"/>
                <a:sym typeface="Arial"/>
              </a:defRPr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29BEB-1DF6-394D-BA37-6D2355D715EC}"/>
              </a:ext>
            </a:extLst>
          </p:cNvPr>
          <p:cNvSpPr txBox="1"/>
          <p:nvPr/>
        </p:nvSpPr>
        <p:spPr>
          <a:xfrm>
            <a:off x="197222" y="4961641"/>
            <a:ext cx="2361303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The </a:t>
            </a:r>
            <a:r>
              <a:rPr kumimoji="0" lang="en-US" sz="4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KRAS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alleles have shared and unique </a:t>
            </a: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comutation interactions.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BAA347-ED37-6E4A-8C9E-375AE7F6B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904" t="8755" r="8354" b="5980"/>
          <a:stretch/>
        </p:blipFill>
        <p:spPr>
          <a:xfrm>
            <a:off x="8590707" y="6056536"/>
            <a:ext cx="7202587" cy="7333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F2B1D-BE2D-7B44-91A9-4CC79D9FE0B1}"/>
              </a:ext>
            </a:extLst>
          </p:cNvPr>
          <p:cNvSpPr txBox="1"/>
          <p:nvPr/>
        </p:nvSpPr>
        <p:spPr>
          <a:xfrm>
            <a:off x="197222" y="7570851"/>
            <a:ext cx="146483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There are identifiable trends and specific instances of allele-specific genetic dependencies.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5C02F26-3E03-D441-8275-1B73712A7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76667" y="1926777"/>
            <a:ext cx="4497959" cy="4497959"/>
          </a:xfrm>
          <a:prstGeom prst="rect">
            <a:avLst/>
          </a:prstGeom>
          <a:effectLst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01AF16D-E430-F542-9CDB-8131B39924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0000"/>
          <a:stretch/>
        </p:blipFill>
        <p:spPr>
          <a:xfrm>
            <a:off x="16136470" y="6766598"/>
            <a:ext cx="5564879" cy="6439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B818D-7C89-B843-B947-E20284BB365A}"/>
              </a:ext>
            </a:extLst>
          </p:cNvPr>
          <p:cNvSpPr txBox="1"/>
          <p:nvPr/>
        </p:nvSpPr>
        <p:spPr>
          <a:xfrm>
            <a:off x="197222" y="10918724"/>
            <a:ext cx="1154916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These form clusters in the PPI network, </a:t>
            </a: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suggesting they are functional subunits.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154217D-48A7-4740-9593-714A09E588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139" t="10024" r="4549" b="16379"/>
          <a:stretch/>
        </p:blipFill>
        <p:spPr>
          <a:xfrm>
            <a:off x="14833965" y="7114742"/>
            <a:ext cx="9550035" cy="6225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1D2B4B-6E5A-9A42-A0B6-5CBEBE6E368B}"/>
              </a:ext>
            </a:extLst>
          </p:cNvPr>
          <p:cNvSpPr txBox="1"/>
          <p:nvPr/>
        </p:nvSpPr>
        <p:spPr>
          <a:xfrm>
            <a:off x="197222" y="2352431"/>
            <a:ext cx="2361303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Mutational signatures cannot fully explain the </a:t>
            </a:r>
            <a:r>
              <a:rPr lang="en-US" sz="4800" b="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 allele frequency.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023FD7-F0C2-3C4C-9981-2678EECFBDEF}"/>
              </a:ext>
            </a:extLst>
          </p:cNvPr>
          <p:cNvGrpSpPr>
            <a:grpSpLocks noChangeAspect="1"/>
          </p:cNvGrpSpPr>
          <p:nvPr/>
        </p:nvGrpSpPr>
        <p:grpSpPr>
          <a:xfrm>
            <a:off x="7341111" y="3619341"/>
            <a:ext cx="9701778" cy="9271373"/>
            <a:chOff x="6298785" y="1737350"/>
            <a:chExt cx="11786428" cy="1126354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85173E-9F1C-264A-8C98-9C9488A20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91999" y="1737350"/>
              <a:ext cx="5893214" cy="589321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032CF7F-EA90-574C-8B40-17F3C6C5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98785" y="1737350"/>
              <a:ext cx="5893214" cy="589321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651E55-285C-BB4C-BE80-C5A83786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98785" y="7107678"/>
              <a:ext cx="5893214" cy="589321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364D99F-CB9E-7743-9D7D-30C76AC5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191999" y="7107678"/>
              <a:ext cx="5893214" cy="5893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047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" name="Various KRAS alleles drive cancer">
            <a:extLst>
              <a:ext uri="{FF2B5EF4-FFF2-40B4-BE49-F238E27FC236}">
                <a16:creationId xmlns:a16="http://schemas.microsoft.com/office/drawing/2014/main" id="{68E536A8-FF81-0F41-9C04-23E64C35C848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8400" b="0">
                <a:latin typeface="+mn-lt"/>
                <a:ea typeface="+mn-ea"/>
                <a:cs typeface="+mn-cs"/>
                <a:sym typeface="Arial"/>
              </a:defRPr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602F0-3AEB-624E-83FE-63E4F50C3054}"/>
              </a:ext>
            </a:extLst>
          </p:cNvPr>
          <p:cNvSpPr txBox="1"/>
          <p:nvPr/>
        </p:nvSpPr>
        <p:spPr>
          <a:xfrm>
            <a:off x="385481" y="4151209"/>
            <a:ext cx="23613035" cy="6796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914400" marR="0" indent="-9144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AutoNum type="arabicPeriod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Prioritize comutation interactions by the properties of the specific mutations or trends on the functions of the interactors.</a:t>
            </a:r>
          </a:p>
          <a:p>
            <a:pPr marL="914400" marR="0" indent="-9144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AutoNum type="arabicPeriod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Analyze the modules within the PPI subnetworks of </a:t>
            </a: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comutation and dependency interactors.</a:t>
            </a:r>
          </a:p>
          <a:p>
            <a:pPr marL="914400" marR="0" indent="-9144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AutoNum type="arabicPeriod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Compare the PPI subnetworks </a:t>
            </a:r>
            <a:r>
              <a:rPr lang="en-US" sz="4800" b="0" dirty="0">
                <a:latin typeface="Arial" panose="020B0604020202020204" pitchFamily="34" charset="0"/>
                <a:cs typeface="Arial" panose="020B0604020202020204" pitchFamily="34" charset="0"/>
              </a:rPr>
              <a:t>across the alleles.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5650691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6E494-3B94-E04F-87EC-2605E526E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7" b="8608"/>
          <a:stretch/>
        </p:blipFill>
        <p:spPr>
          <a:xfrm>
            <a:off x="0" y="1479443"/>
            <a:ext cx="24384000" cy="11920671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EBA99391-F380-2F41-922F-E39806FE2B89}"/>
              </a:ext>
            </a:extLst>
          </p:cNvPr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" name="Various KRAS alleles drive cancer">
            <a:extLst>
              <a:ext uri="{FF2B5EF4-FFF2-40B4-BE49-F238E27FC236}">
                <a16:creationId xmlns:a16="http://schemas.microsoft.com/office/drawing/2014/main" id="{68E536A8-FF81-0F41-9C04-23E64C35C848}"/>
              </a:ext>
            </a:extLst>
          </p:cNvPr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8400" b="0">
                <a:latin typeface="+mn-lt"/>
                <a:ea typeface="+mn-ea"/>
                <a:cs typeface="+mn-cs"/>
                <a:sym typeface="Arial"/>
              </a:defRPr>
            </a:pPr>
            <a:r>
              <a:rPr lang="en-US" dirty="0"/>
              <a:t>Thank you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DBCA6-0B50-4D43-8878-024AD6302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6074">
            <a:off x="-417661" y="10309012"/>
            <a:ext cx="7582773" cy="4117107"/>
          </a:xfrm>
          <a:prstGeom prst="rect">
            <a:avLst/>
          </a:prstGeom>
          <a:scene3d>
            <a:camera prst="isometricOffAxis2Top">
              <a:rot lat="18600000" lon="3600000" rev="18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022007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762533-8C23-0548-AC11-40EE068B1FEA}"/>
              </a:ext>
            </a:extLst>
          </p:cNvPr>
          <p:cNvSpPr/>
          <p:nvPr/>
        </p:nvSpPr>
        <p:spPr>
          <a:xfrm>
            <a:off x="1652953" y="4855597"/>
            <a:ext cx="21078093" cy="4546311"/>
          </a:xfrm>
          <a:prstGeom prst="roundRect">
            <a:avLst>
              <a:gd name="adj" fmla="val 6482"/>
            </a:avLst>
          </a:prstGeom>
          <a:solidFill>
            <a:srgbClr val="94D2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Are the </a:t>
            </a:r>
            <a:r>
              <a:rPr lang="en-US" sz="8000" b="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 mutations</a:t>
            </a:r>
          </a:p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caused by distinct mutational processes?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5C0AC4F-6913-1943-8C76-760ADFB6E7FA}"/>
              </a:ext>
            </a:extLst>
          </p:cNvPr>
          <p:cNvSpPr/>
          <p:nvPr/>
        </p:nvSpPr>
        <p:spPr>
          <a:xfrm>
            <a:off x="-2" y="-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23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ctive mutagens are identified by mutational signatures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71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Active mutagens are identified by mutational signatures</a:t>
            </a:r>
          </a:p>
        </p:txBody>
      </p:sp>
      <p:sp>
        <p:nvSpPr>
          <p:cNvPr id="13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53171-ED5A-004A-8ABE-B52542A95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"/>
          <a:stretch/>
        </p:blipFill>
        <p:spPr>
          <a:xfrm>
            <a:off x="-1" y="1737350"/>
            <a:ext cx="11218223" cy="11624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6B901-1734-CD4A-81B2-46FDC4DC2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222" y="2794569"/>
            <a:ext cx="13136345" cy="8995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94859-781C-F34C-8A75-632E99E259D2}"/>
              </a:ext>
            </a:extLst>
          </p:cNvPr>
          <p:cNvSpPr txBox="1"/>
          <p:nvPr/>
        </p:nvSpPr>
        <p:spPr>
          <a:xfrm>
            <a:off x="19851147" y="12965446"/>
            <a:ext cx="45034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Alexandrov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et al.</a:t>
            </a: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, 2013; COSMIC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Mutational signatures </a:t>
            </a:r>
            <a:r>
              <a:rPr lang="en-US" dirty="0"/>
              <a:t>do not associate with alleles</a:t>
            </a:r>
            <a:endParaRPr dirty="0"/>
          </a:p>
        </p:txBody>
      </p:sp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85423-E618-6144-91C7-3FF34D934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921" r="11240" b="34014"/>
          <a:stretch/>
        </p:blipFill>
        <p:spPr>
          <a:xfrm>
            <a:off x="4763010" y="11587799"/>
            <a:ext cx="14857977" cy="20778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21655B6-FDDC-2641-AD1C-448C75FCB9D5}"/>
              </a:ext>
            </a:extLst>
          </p:cNvPr>
          <p:cNvGrpSpPr/>
          <p:nvPr/>
        </p:nvGrpSpPr>
        <p:grpSpPr>
          <a:xfrm>
            <a:off x="970381" y="1883847"/>
            <a:ext cx="10189029" cy="4852852"/>
            <a:chOff x="970381" y="1883847"/>
            <a:chExt cx="10189029" cy="48528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5FF754-89F0-7A48-B2DF-3F1173324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5" t="3946" r="13780" b="84490"/>
            <a:stretch/>
          </p:blipFill>
          <p:spPr>
            <a:xfrm>
              <a:off x="970381" y="2295328"/>
              <a:ext cx="10189029" cy="44413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E5DD06-B7A9-CE4A-9D35-EC0172A2AD50}"/>
                </a:ext>
              </a:extLst>
            </p:cNvPr>
            <p:cNvSpPr txBox="1"/>
            <p:nvPr/>
          </p:nvSpPr>
          <p:spPr>
            <a:xfrm>
              <a:off x="2071397" y="1883847"/>
              <a:ext cx="8602824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BA00DE-DDE2-B94C-A443-D757F05D6B26}"/>
              </a:ext>
            </a:extLst>
          </p:cNvPr>
          <p:cNvGrpSpPr/>
          <p:nvPr/>
        </p:nvGrpSpPr>
        <p:grpSpPr>
          <a:xfrm>
            <a:off x="12717622" y="1883847"/>
            <a:ext cx="10189029" cy="4834191"/>
            <a:chOff x="12717622" y="1883847"/>
            <a:chExt cx="10189029" cy="48341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379776-91DA-4142-9E41-32F3CA425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5" t="19057" r="13780" b="69379"/>
            <a:stretch/>
          </p:blipFill>
          <p:spPr>
            <a:xfrm>
              <a:off x="12717622" y="2276667"/>
              <a:ext cx="10189029" cy="444137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4B408-8C19-EA40-A852-57ACABD5E5EB}"/>
                </a:ext>
              </a:extLst>
            </p:cNvPr>
            <p:cNvSpPr txBox="1"/>
            <p:nvPr/>
          </p:nvSpPr>
          <p:spPr>
            <a:xfrm>
              <a:off x="13883951" y="1883847"/>
              <a:ext cx="8456648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195C79-0E0C-E342-B8A9-5890B25C71F8}"/>
              </a:ext>
            </a:extLst>
          </p:cNvPr>
          <p:cNvGrpSpPr/>
          <p:nvPr/>
        </p:nvGrpSpPr>
        <p:grpSpPr>
          <a:xfrm>
            <a:off x="12717622" y="6997159"/>
            <a:ext cx="10189029" cy="4886181"/>
            <a:chOff x="12717622" y="6997159"/>
            <a:chExt cx="10189029" cy="48861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DE5A75-49D1-5A48-986A-01C04B36A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59" t="45538" r="13966" b="42898"/>
            <a:stretch/>
          </p:blipFill>
          <p:spPr>
            <a:xfrm>
              <a:off x="12717622" y="7441969"/>
              <a:ext cx="10189029" cy="44413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6AE5A5-D273-3243-92C7-F9E51FD74980}"/>
                </a:ext>
              </a:extLst>
            </p:cNvPr>
            <p:cNvSpPr txBox="1"/>
            <p:nvPr/>
          </p:nvSpPr>
          <p:spPr>
            <a:xfrm>
              <a:off x="13883951" y="6997159"/>
              <a:ext cx="8531292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PAAD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5FE1FC-FDBA-0B4B-836D-802A9A89C1FB}"/>
              </a:ext>
            </a:extLst>
          </p:cNvPr>
          <p:cNvGrpSpPr/>
          <p:nvPr/>
        </p:nvGrpSpPr>
        <p:grpSpPr>
          <a:xfrm>
            <a:off x="970381" y="6997159"/>
            <a:ext cx="10189029" cy="4942164"/>
            <a:chOff x="970381" y="6997159"/>
            <a:chExt cx="10189029" cy="49421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6CCDCE-02B3-0542-A4F3-0BBB4F1A5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9" t="32727" r="13876" b="55709"/>
            <a:stretch/>
          </p:blipFill>
          <p:spPr>
            <a:xfrm>
              <a:off x="970381" y="7497952"/>
              <a:ext cx="10189029" cy="44413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0E955D-6A91-3B41-8C8B-0677A8B8F124}"/>
                </a:ext>
              </a:extLst>
            </p:cNvPr>
            <p:cNvSpPr txBox="1"/>
            <p:nvPr/>
          </p:nvSpPr>
          <p:spPr>
            <a:xfrm>
              <a:off x="2071397" y="6997159"/>
              <a:ext cx="8640145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rPr>
                <a:t>MM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C9354E-1B5D-F042-A184-4DC3A3F21AF5}"/>
              </a:ext>
            </a:extLst>
          </p:cNvPr>
          <p:cNvGrpSpPr/>
          <p:nvPr/>
        </p:nvGrpSpPr>
        <p:grpSpPr>
          <a:xfrm>
            <a:off x="10352315" y="2861729"/>
            <a:ext cx="2202025" cy="731520"/>
            <a:chOff x="10352315" y="2861729"/>
            <a:chExt cx="2202025" cy="73152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898D063-D845-4C4C-B5A5-29D23D20DBC1}"/>
                </a:ext>
              </a:extLst>
            </p:cNvPr>
            <p:cNvSpPr/>
            <p:nvPr/>
          </p:nvSpPr>
          <p:spPr>
            <a:xfrm>
              <a:off x="10856171" y="2861729"/>
              <a:ext cx="1698169" cy="731520"/>
            </a:xfrm>
            <a:prstGeom prst="roundRect">
              <a:avLst/>
            </a:prstGeom>
            <a:solidFill>
              <a:schemeClr val="bg1"/>
            </a:solidFill>
            <a:ln w="57150" cap="flat">
              <a:solidFill>
                <a:srgbClr val="548B5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548B54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clock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62DADB1-2D95-3848-B3E3-BDA72E482DF4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10352315" y="3227489"/>
              <a:ext cx="503856" cy="0"/>
            </a:xfrm>
            <a:prstGeom prst="line">
              <a:avLst/>
            </a:prstGeom>
            <a:noFill/>
            <a:ln w="57150" cap="flat">
              <a:solidFill>
                <a:srgbClr val="548B54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ADBBDB-79BE-6449-BD0A-1BF7B060F20F}"/>
              </a:ext>
            </a:extLst>
          </p:cNvPr>
          <p:cNvGrpSpPr/>
          <p:nvPr/>
        </p:nvGrpSpPr>
        <p:grpSpPr>
          <a:xfrm>
            <a:off x="10352315" y="4026105"/>
            <a:ext cx="2202025" cy="731520"/>
            <a:chOff x="10263673" y="2316860"/>
            <a:chExt cx="2202025" cy="73152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FF3419A-BE55-5742-A0D6-7591370AF276}"/>
                </a:ext>
              </a:extLst>
            </p:cNvPr>
            <p:cNvSpPr/>
            <p:nvPr/>
          </p:nvSpPr>
          <p:spPr>
            <a:xfrm>
              <a:off x="10767529" y="2316860"/>
              <a:ext cx="1698169" cy="731520"/>
            </a:xfrm>
            <a:prstGeom prst="roundRect">
              <a:avLst/>
            </a:prstGeom>
            <a:solidFill>
              <a:schemeClr val="bg1"/>
            </a:solidFill>
            <a:ln w="57150" cap="flat">
              <a:solidFill>
                <a:srgbClr val="C84248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C84248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clock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6ACDD49-C78D-B24F-8EAB-F5A367A1B8DE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10263673" y="2682620"/>
              <a:ext cx="503856" cy="0"/>
            </a:xfrm>
            <a:prstGeom prst="line">
              <a:avLst/>
            </a:prstGeom>
            <a:noFill/>
            <a:ln w="57150" cap="flat">
              <a:solidFill>
                <a:srgbClr val="C84248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5D8A97-4003-D641-996A-E5DC4370F49A}"/>
              </a:ext>
            </a:extLst>
          </p:cNvPr>
          <p:cNvGrpSpPr/>
          <p:nvPr/>
        </p:nvGrpSpPr>
        <p:grpSpPr>
          <a:xfrm>
            <a:off x="2573700" y="5539947"/>
            <a:ext cx="1698169" cy="1754729"/>
            <a:chOff x="10767529" y="1386996"/>
            <a:chExt cx="1698169" cy="175472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BDB4337-1809-6844-B8A2-2B5BFFA903D4}"/>
                </a:ext>
              </a:extLst>
            </p:cNvPr>
            <p:cNvSpPr/>
            <p:nvPr/>
          </p:nvSpPr>
          <p:spPr>
            <a:xfrm>
              <a:off x="10767529" y="2410205"/>
              <a:ext cx="1698169" cy="731520"/>
            </a:xfrm>
            <a:prstGeom prst="roundRect">
              <a:avLst/>
            </a:prstGeom>
            <a:solidFill>
              <a:schemeClr val="bg1"/>
            </a:solidFill>
            <a:ln w="57150" cap="flat">
              <a:solidFill>
                <a:srgbClr val="528B8B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528B8B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MUTYH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6E80E3-2BBC-5C4C-9DE2-9C3D71952EF8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11616613" y="1386996"/>
              <a:ext cx="1" cy="1023209"/>
            </a:xfrm>
            <a:prstGeom prst="line">
              <a:avLst/>
            </a:prstGeom>
            <a:noFill/>
            <a:ln w="57150" cap="flat">
              <a:solidFill>
                <a:srgbClr val="528B8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77DE0F-7B71-6B4B-84B9-60A39238303F}"/>
              </a:ext>
            </a:extLst>
          </p:cNvPr>
          <p:cNvGrpSpPr/>
          <p:nvPr/>
        </p:nvGrpSpPr>
        <p:grpSpPr>
          <a:xfrm>
            <a:off x="10496944" y="10253984"/>
            <a:ext cx="2113379" cy="731520"/>
            <a:chOff x="10352319" y="2410205"/>
            <a:chExt cx="2113379" cy="731520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71BC8599-7AF5-674A-B835-85D8D46A27F0}"/>
                </a:ext>
              </a:extLst>
            </p:cNvPr>
            <p:cNvSpPr/>
            <p:nvPr/>
          </p:nvSpPr>
          <p:spPr>
            <a:xfrm>
              <a:off x="10767529" y="2410205"/>
              <a:ext cx="1698169" cy="731520"/>
            </a:xfrm>
            <a:prstGeom prst="roundRect">
              <a:avLst/>
            </a:prstGeom>
            <a:solidFill>
              <a:schemeClr val="bg1"/>
            </a:solidFill>
            <a:ln w="57150" cap="flat">
              <a:solidFill>
                <a:srgbClr val="D1A33D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D1A33D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Pol </a:t>
              </a:r>
              <a:r>
                <a:rPr kumimoji="0" lang="en-US" sz="3200" b="0" i="0" u="none" strike="noStrike" cap="none" spc="0" normalizeH="0" baseline="0" dirty="0" err="1">
                  <a:ln>
                    <a:noFill/>
                  </a:ln>
                  <a:solidFill>
                    <a:srgbClr val="D1A33D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η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D1A33D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7E4B586-2309-684D-BFA6-84BD4D656E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2319" y="2775965"/>
              <a:ext cx="415210" cy="0"/>
            </a:xfrm>
            <a:prstGeom prst="line">
              <a:avLst/>
            </a:prstGeom>
            <a:noFill/>
            <a:ln w="57150" cap="flat">
              <a:solidFill>
                <a:srgbClr val="D1A33D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98D02C-4936-4940-AE85-2E9E0B76BF6C}"/>
              </a:ext>
            </a:extLst>
          </p:cNvPr>
          <p:cNvGrpSpPr/>
          <p:nvPr/>
        </p:nvGrpSpPr>
        <p:grpSpPr>
          <a:xfrm>
            <a:off x="22020244" y="3459753"/>
            <a:ext cx="2206684" cy="731520"/>
            <a:chOff x="10259014" y="2410205"/>
            <a:chExt cx="2206684" cy="73152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1E545DC-D137-1144-A56B-7898A415C2EF}"/>
                </a:ext>
              </a:extLst>
            </p:cNvPr>
            <p:cNvSpPr/>
            <p:nvPr/>
          </p:nvSpPr>
          <p:spPr>
            <a:xfrm>
              <a:off x="10767529" y="2410205"/>
              <a:ext cx="1698169" cy="731520"/>
            </a:xfrm>
            <a:prstGeom prst="roundRect">
              <a:avLst/>
            </a:prstGeom>
            <a:solidFill>
              <a:schemeClr val="bg1"/>
            </a:solidFill>
            <a:ln w="57150" cap="flat">
              <a:solidFill>
                <a:srgbClr val="38333E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38333E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smoke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AC9191-E70D-944E-AE07-FDA24C1608C2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>
              <a:off x="10259014" y="2775965"/>
              <a:ext cx="508515" cy="0"/>
            </a:xfrm>
            <a:prstGeom prst="line">
              <a:avLst/>
            </a:prstGeom>
            <a:noFill/>
            <a:ln w="57150" cap="flat">
              <a:solidFill>
                <a:srgbClr val="38333E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A762533-8C23-0548-AC11-40EE068B1FEA}"/>
              </a:ext>
            </a:extLst>
          </p:cNvPr>
          <p:cNvSpPr/>
          <p:nvPr/>
        </p:nvSpPr>
        <p:spPr>
          <a:xfrm>
            <a:off x="1652953" y="4855597"/>
            <a:ext cx="21078093" cy="4546311"/>
          </a:xfrm>
          <a:prstGeom prst="roundRect">
            <a:avLst>
              <a:gd name="adj" fmla="val 6482"/>
            </a:avLst>
          </a:prstGeom>
          <a:solidFill>
            <a:srgbClr val="94D2C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Do the mutational signatures explain</a:t>
            </a:r>
          </a:p>
          <a:p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the frequencies of the </a:t>
            </a:r>
            <a:r>
              <a:rPr lang="en-US" sz="8000" b="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8000" b="0" dirty="0">
                <a:latin typeface="Arial" panose="020B0604020202020204" pitchFamily="34" charset="0"/>
                <a:cs typeface="Arial" panose="020B0604020202020204" pitchFamily="34" charset="0"/>
              </a:rPr>
              <a:t> alleles?</a:t>
            </a: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75C0AC4F-6913-1943-8C76-760ADFB6E7FA}"/>
              </a:ext>
            </a:extLst>
          </p:cNvPr>
          <p:cNvSpPr/>
          <p:nvPr/>
        </p:nvSpPr>
        <p:spPr>
          <a:xfrm>
            <a:off x="-2" y="-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738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utational signatures are not fully explanatory"/>
          <p:cNvSpPr/>
          <p:nvPr/>
        </p:nvSpPr>
        <p:spPr>
          <a:xfrm>
            <a:off x="-1" y="-1"/>
            <a:ext cx="24384001" cy="1737351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Mutational signatures are not fully explanatory</a:t>
            </a:r>
          </a:p>
        </p:txBody>
      </p:sp>
      <p:sp>
        <p:nvSpPr>
          <p:cNvPr id="143" name="Rectangle"/>
          <p:cNvSpPr/>
          <p:nvPr/>
        </p:nvSpPr>
        <p:spPr>
          <a:xfrm>
            <a:off x="-1" y="13361801"/>
            <a:ext cx="24384001" cy="354199"/>
          </a:xfrm>
          <a:prstGeom prst="rect">
            <a:avLst/>
          </a:prstGeom>
          <a:solidFill>
            <a:srgbClr val="96D2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8000" b="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1841FC-C1C8-904A-85FE-1704B90D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6194" y="1737350"/>
            <a:ext cx="18831610" cy="11624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5BB55-27C7-564C-B072-A15851858C50}"/>
              </a:ext>
            </a:extLst>
          </p:cNvPr>
          <p:cNvSpPr txBox="1"/>
          <p:nvPr/>
        </p:nvSpPr>
        <p:spPr>
          <a:xfrm rot="16200000">
            <a:off x="-2022360" y="7252058"/>
            <a:ext cx="860282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KRAS allele frequency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1426</Words>
  <Application>Microsoft Macintosh PowerPoint</Application>
  <PresentationFormat>Custom</PresentationFormat>
  <Paragraphs>275</Paragraphs>
  <Slides>47</Slides>
  <Notes>35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Helvetica Neue</vt:lpstr>
      <vt:lpstr>Helvetica Neue Light</vt:lpstr>
      <vt:lpstr>Helvetica Neue Medium</vt:lpstr>
      <vt:lpstr>White</vt:lpstr>
      <vt:lpstr>Discovering allele-specific genetic interactions of KRAS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allele-specific genetic interactions of KRAS</dc:title>
  <cp:lastModifiedBy>Joshua Cook</cp:lastModifiedBy>
  <cp:revision>70</cp:revision>
  <dcterms:modified xsi:type="dcterms:W3CDTF">2019-11-14T14:45:45Z</dcterms:modified>
</cp:coreProperties>
</file>